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0080625" cy="5670550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tr-TR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8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A58A6AC-951A-459A-8AFB-32FEB8A7B48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C638AB-3E1E-4484-B343-46CCF47D5D08}" type="slidenum">
              <a:rPr lang="en-US" sz="1400" b="0" strike="noStrike" spc="-1">
                <a:latin typeface="Times New Roman"/>
                <a:ea typeface="DejaVu Sans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10025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41AB8B5-A94B-4615-A258-55200D26DD4D}" type="slidenum">
              <a:rPr lang="en-US" sz="1400" b="0" strike="noStrike" spc="-1">
                <a:latin typeface="Times New Roman"/>
                <a:ea typeface="DejaVu Sans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783852F-0152-43CF-95F5-C4F30594ABC7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4185C70-0B3D-4B53-926A-B6BBA1AC7A8A}" type="slidenum">
              <a:rPr lang="en-US" sz="1400" b="0" strike="noStrike" spc="-1">
                <a:latin typeface="Times New Roman"/>
                <a:ea typeface="DejaVu Sans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DFC90FE-9B58-4254-8BA5-858175E8706E}" type="slidenum">
              <a:rPr lang="en-US" sz="1400" b="0" strike="noStrike" spc="-1">
                <a:latin typeface="Times New Roman"/>
                <a:ea typeface="DejaVu Sans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C5D3D4F-D3C2-4A2A-B673-0F3C41CBD444}" type="slidenum">
              <a:rPr lang="en-US" sz="1400" b="0" strike="noStrike" spc="-1">
                <a:latin typeface="Times New Roman"/>
                <a:ea typeface="DejaVu Sans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1128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73640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28616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601128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73640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93720" y="378000"/>
            <a:ext cx="3250800" cy="613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1128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73640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28616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601128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73640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93720" y="378000"/>
            <a:ext cx="3250800" cy="613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1128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773640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28616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601128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773640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93720" y="378000"/>
            <a:ext cx="3250800" cy="613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1128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7736400" y="81612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28616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601128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7736400" y="2921040"/>
            <a:ext cx="164268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93720" y="378000"/>
            <a:ext cx="3250800" cy="613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403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900480" y="292104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900480" y="816120"/>
            <a:ext cx="248940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6160" y="2921040"/>
            <a:ext cx="5101920" cy="192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1"/>
          <p:cNvPicPr/>
          <p:nvPr/>
        </p:nvPicPr>
        <p:blipFill>
          <a:blip r:embed="rId14"/>
          <a:stretch/>
        </p:blipFill>
        <p:spPr>
          <a:xfrm>
            <a:off x="0" y="5104800"/>
            <a:ext cx="10079640" cy="580680"/>
          </a:xfrm>
          <a:prstGeom prst="rect">
            <a:avLst/>
          </a:prstGeom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15"/>
          <a:stretch/>
        </p:blipFill>
        <p:spPr>
          <a:xfrm>
            <a:off x="0" y="0"/>
            <a:ext cx="10079640" cy="323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dt"/>
          </p:nvPr>
        </p:nvSpPr>
        <p:spPr>
          <a:xfrm>
            <a:off x="1728000" y="5284080"/>
            <a:ext cx="234792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/>
          </p:nvPr>
        </p:nvSpPr>
        <p:spPr>
          <a:xfrm>
            <a:off x="4221000" y="5271840"/>
            <a:ext cx="319464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7632000" y="5271840"/>
            <a:ext cx="234792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2474E9E-FB89-45AD-91BE-2B344EED4C01}" type="slidenum">
              <a:rPr lang="en-US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tr-TR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Resim 1"/>
          <p:cNvPicPr/>
          <p:nvPr/>
        </p:nvPicPr>
        <p:blipFill>
          <a:blip r:embed="rId14"/>
          <a:stretch/>
        </p:blipFill>
        <p:spPr>
          <a:xfrm>
            <a:off x="0" y="5104800"/>
            <a:ext cx="10079640" cy="580680"/>
          </a:xfrm>
          <a:prstGeom prst="rect">
            <a:avLst/>
          </a:prstGeom>
          <a:ln>
            <a:noFill/>
          </a:ln>
        </p:spPr>
      </p:pic>
      <p:pic>
        <p:nvPicPr>
          <p:cNvPr id="44" name="Resim 7"/>
          <p:cNvPicPr/>
          <p:nvPr/>
        </p:nvPicPr>
        <p:blipFill>
          <a:blip r:embed="rId15"/>
          <a:stretch/>
        </p:blipFill>
        <p:spPr>
          <a:xfrm>
            <a:off x="0" y="0"/>
            <a:ext cx="10079640" cy="323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3200" b="0" strike="noStrike" spc="-1">
                <a:solidFill>
                  <a:srgbClr val="FFFFFF"/>
                </a:solidFill>
                <a:latin typeface="Arial"/>
              </a:rPr>
              <a:t>Asıl başlık stili için tıklatın</a:t>
            </a:r>
            <a:endParaRPr lang="tr-T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0800" cy="31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600" b="0" strike="noStrike" spc="-1">
                <a:latin typeface="Arial"/>
              </a:rPr>
              <a:t>Asıl metin stillerini düzenle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1728000" y="5284080"/>
            <a:ext cx="234792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4221000" y="5271840"/>
            <a:ext cx="319464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7632000" y="5271840"/>
            <a:ext cx="234792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7D11571-AD95-460D-A14D-310AA635E65E}" type="slidenum">
              <a:rPr lang="en-US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Resim 1"/>
          <p:cNvPicPr/>
          <p:nvPr/>
        </p:nvPicPr>
        <p:blipFill>
          <a:blip r:embed="rId14"/>
          <a:stretch/>
        </p:blipFill>
        <p:spPr>
          <a:xfrm>
            <a:off x="6120" y="0"/>
            <a:ext cx="10079640" cy="323640"/>
          </a:xfrm>
          <a:prstGeom prst="rect">
            <a:avLst/>
          </a:prstGeom>
          <a:ln>
            <a:noFill/>
          </a:ln>
        </p:spPr>
      </p:pic>
      <p:pic>
        <p:nvPicPr>
          <p:cNvPr id="88" name="Resim 2"/>
          <p:cNvPicPr/>
          <p:nvPr/>
        </p:nvPicPr>
        <p:blipFill>
          <a:blip r:embed="rId14"/>
          <a:stretch/>
        </p:blipFill>
        <p:spPr>
          <a:xfrm>
            <a:off x="6120" y="5357160"/>
            <a:ext cx="10079640" cy="323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728360" y="5400360"/>
            <a:ext cx="234792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4221360" y="5400360"/>
            <a:ext cx="319464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7659720" y="5400360"/>
            <a:ext cx="234792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83F3B1C-5337-41DC-9064-48C25663DAFA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1008000" y="5400720"/>
            <a:ext cx="2239920" cy="390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tr-TR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Resim 1"/>
          <p:cNvPicPr/>
          <p:nvPr/>
        </p:nvPicPr>
        <p:blipFill>
          <a:blip r:embed="rId14"/>
          <a:stretch/>
        </p:blipFill>
        <p:spPr>
          <a:xfrm>
            <a:off x="0" y="5104800"/>
            <a:ext cx="10079640" cy="580680"/>
          </a:xfrm>
          <a:prstGeom prst="rect">
            <a:avLst/>
          </a:prstGeom>
          <a:ln>
            <a:noFill/>
          </a:ln>
        </p:spPr>
      </p:pic>
      <p:pic>
        <p:nvPicPr>
          <p:cNvPr id="132" name="Resim 7"/>
          <p:cNvPicPr/>
          <p:nvPr/>
        </p:nvPicPr>
        <p:blipFill>
          <a:blip r:embed="rId15"/>
          <a:stretch/>
        </p:blipFill>
        <p:spPr>
          <a:xfrm>
            <a:off x="0" y="0"/>
            <a:ext cx="10079640" cy="323640"/>
          </a:xfrm>
          <a:prstGeom prst="rect">
            <a:avLst/>
          </a:prstGeom>
          <a:ln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3200" b="0" strike="noStrike" spc="-1">
                <a:solidFill>
                  <a:srgbClr val="FFFFFF"/>
                </a:solidFill>
                <a:latin typeface="Arial"/>
              </a:rPr>
              <a:t>Asıl başlık stili için tıklatın</a:t>
            </a:r>
            <a:endParaRPr lang="tr-T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3200" b="0" strike="noStrike" spc="-1">
                <a:latin typeface="Arial"/>
              </a:rPr>
              <a:t>Asıl metin stillerini düzenle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İkinci düzey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Üçüncü düzey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Dördüncü düzey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Beşinci düzey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0800" cy="31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600" b="0" strike="noStrike" spc="-1">
                <a:latin typeface="Arial"/>
              </a:rPr>
              <a:t>Asıl metin stillerini düzenle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1728000" y="5284080"/>
            <a:ext cx="234792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4221000" y="5271840"/>
            <a:ext cx="3194640" cy="390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7632000" y="5271840"/>
            <a:ext cx="234792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09FA210-D012-4BA8-94D4-595ED692273F}" type="slidenum">
              <a:rPr lang="en-US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945800" y="1088640"/>
            <a:ext cx="8011080" cy="13410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pPr algn="r">
              <a:lnSpc>
                <a:spcPct val="100000"/>
              </a:lnSpc>
            </a:pPr>
            <a:r>
              <a:rPr lang="tr-TR" sz="4400" b="0" strike="noStrike" spc="-1">
                <a:solidFill>
                  <a:srgbClr val="FFFFFF"/>
                </a:solidFill>
                <a:latin typeface="Arial"/>
              </a:rPr>
              <a:t> GNSS Verileri ve Yoğuşabilir Su Buharı (</a:t>
            </a:r>
            <a:r>
              <a:rPr lang="tr-TR" sz="4400" b="0" i="1" strike="noStrike" spc="-1">
                <a:solidFill>
                  <a:srgbClr val="FFFFFF"/>
                </a:solidFill>
                <a:latin typeface="Arial"/>
              </a:rPr>
              <a:t>PWV</a:t>
            </a:r>
            <a:r>
              <a:rPr lang="tr-TR" sz="4400" b="0" strike="noStrike" spc="-1">
                <a:solidFill>
                  <a:srgbClr val="FFFFFF"/>
                </a:solidFill>
                <a:latin typeface="Arial"/>
              </a:rPr>
              <a:t>) Analizi </a:t>
            </a:r>
            <a:endParaRPr lang="tr-T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564800" y="4359960"/>
            <a:ext cx="5392440" cy="70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Aft>
                <a:spcPts val="1063"/>
              </a:spcAf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sz="2400" b="0" strike="noStrike" spc="-1" dirty="0" err="1" smtClean="0">
                <a:solidFill>
                  <a:srgbClr val="000000"/>
                </a:solidFill>
                <a:latin typeface="Arial"/>
              </a:rPr>
              <a:t>PhD</a:t>
            </a:r>
            <a:r>
              <a:rPr lang="tr-TR" sz="2400" b="0" strike="noStrike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tr-TR" sz="2400" b="0" strike="noStrike" spc="-1" dirty="0" err="1" smtClean="0">
                <a:solidFill>
                  <a:srgbClr val="000000"/>
                </a:solidFill>
                <a:latin typeface="Arial"/>
              </a:rPr>
              <a:t>Stu</a:t>
            </a:r>
            <a:r>
              <a:rPr lang="tr-TR" sz="2400" b="0" strike="noStrike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Arial"/>
              </a:rPr>
              <a:t>Derya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Öztürk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Çetni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693720" y="378000"/>
            <a:ext cx="9269280" cy="58752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 algn="r">
              <a:lnSpc>
                <a:spcPct val="100000"/>
              </a:lnSpc>
            </a:pPr>
            <a:r>
              <a:rPr lang="tr-TR" sz="3200" b="0" strike="noStrike" spc="-1">
                <a:solidFill>
                  <a:srgbClr val="FFFFFF"/>
                </a:solidFill>
                <a:latin typeface="Arial"/>
              </a:rPr>
              <a:t>Uydu verisi PWV için tek seçenek mi?</a:t>
            </a:r>
            <a:endParaRPr lang="tr-T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44960" y="1233720"/>
            <a:ext cx="3570840" cy="3111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800" b="0" u="sng" strike="noStrike" spc="-1">
                <a:uFillTx/>
                <a:latin typeface="Arial"/>
              </a:rPr>
              <a:t>Kullandığımız Yöntem;</a:t>
            </a:r>
            <a:endParaRPr lang="en-US" sz="1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Astronomik anlamda yeterlilik,</a:t>
            </a:r>
          </a:p>
          <a:p>
            <a:pPr marL="343080" indent="-342720" algn="just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Süreklilik,</a:t>
            </a:r>
          </a:p>
          <a:p>
            <a:pPr marL="343080" indent="-342720" algn="just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Güvenilirlik, hata aralığı,</a:t>
            </a:r>
          </a:p>
          <a:p>
            <a:pPr marL="343080" indent="-342720" algn="just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Finansal olarak düşük maliyet</a:t>
            </a:r>
          </a:p>
          <a:p>
            <a:pPr marL="343080" indent="-342720" algn="just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 Uygulanabilirlik</a:t>
            </a:r>
          </a:p>
          <a:p>
            <a:pPr marL="343080" indent="-342720" algn="just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Yüksek zamansal çözünürlük</a:t>
            </a:r>
          </a:p>
          <a:p>
            <a:pPr algn="just">
              <a:lnSpc>
                <a:spcPct val="100000"/>
              </a:lnSpc>
              <a:spcAft>
                <a:spcPts val="1063"/>
              </a:spcAf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5162040" y="1292040"/>
            <a:ext cx="4464360" cy="26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</a:rPr>
              <a:t>Farklı Yöntemler;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</a:rPr>
              <a:t>GNSS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</a:rPr>
              <a:t>Radyosonda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</a:rPr>
              <a:t>Radyometre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</a:rPr>
              <a:t>Yer tabanlı meterolojik ölçümler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solidFill>
                  <a:srgbClr val="000000"/>
                </a:solidFill>
                <a:uFillTx/>
                <a:latin typeface="Arial"/>
              </a:rPr>
              <a:t>Spektrometre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58360" y="497880"/>
            <a:ext cx="4228920" cy="7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600" b="0" strike="noStrike" spc="-1">
                <a:latin typeface="Arial"/>
              </a:rPr>
              <a:t>GPS - Radyosonda - MODIS (Moderate‐Resolution Imaging Spectroradiometer measurements)</a:t>
            </a:r>
          </a:p>
        </p:txBody>
      </p:sp>
      <p:pic>
        <p:nvPicPr>
          <p:cNvPr id="224" name="Resim 4"/>
          <p:cNvPicPr/>
          <p:nvPr/>
        </p:nvPicPr>
        <p:blipFill>
          <a:blip r:embed="rId2"/>
          <a:stretch/>
        </p:blipFill>
        <p:spPr>
          <a:xfrm>
            <a:off x="5753160" y="650520"/>
            <a:ext cx="4126320" cy="195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" name="Resim 5"/>
          <p:cNvPicPr/>
          <p:nvPr/>
        </p:nvPicPr>
        <p:blipFill>
          <a:blip r:embed="rId3"/>
          <a:stretch/>
        </p:blipFill>
        <p:spPr>
          <a:xfrm>
            <a:off x="334440" y="1157040"/>
            <a:ext cx="5281920" cy="35784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Resim 6"/>
          <p:cNvPicPr/>
          <p:nvPr/>
        </p:nvPicPr>
        <p:blipFill>
          <a:blip r:embed="rId2"/>
          <a:stretch/>
        </p:blipFill>
        <p:spPr>
          <a:xfrm>
            <a:off x="1284120" y="511200"/>
            <a:ext cx="7518960" cy="419328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5547960" y="431640"/>
            <a:ext cx="4363920" cy="92124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3200" b="0" strike="noStrike" spc="-1">
                <a:solidFill>
                  <a:srgbClr val="FFFFFF"/>
                </a:solidFill>
                <a:latin typeface="Arial"/>
              </a:rPr>
              <a:t>Doğu Anadolu Gözlemevi</a:t>
            </a:r>
            <a:endParaRPr lang="tr-T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201240" y="469440"/>
            <a:ext cx="4590000" cy="92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600" b="0" u="sng" strike="noStrike" spc="-1">
                <a:uFillTx/>
                <a:latin typeface="Arial"/>
              </a:rPr>
              <a:t>Geographical coordinates :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r>
              <a:rPr lang="en-US" sz="1600" b="0" strike="noStrike" spc="-1">
                <a:latin typeface="Arial"/>
              </a:rPr>
              <a:t> 39◦ 46’ 50.1” N and 41◦ 13’ 35.6” E, at Karakaya Hills</a:t>
            </a: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1600" b="1" strike="noStrike" spc="-1">
                <a:latin typeface="Arial"/>
              </a:rPr>
              <a:t>3170 m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229" name="Resim 6"/>
          <p:cNvPicPr/>
          <p:nvPr/>
        </p:nvPicPr>
        <p:blipFill>
          <a:blip r:embed="rId2"/>
          <a:stretch/>
        </p:blipFill>
        <p:spPr>
          <a:xfrm>
            <a:off x="105840" y="1433880"/>
            <a:ext cx="4992480" cy="2645280"/>
          </a:xfrm>
          <a:prstGeom prst="rect">
            <a:avLst/>
          </a:prstGeom>
          <a:ln>
            <a:noFill/>
          </a:ln>
        </p:spPr>
      </p:pic>
      <p:pic>
        <p:nvPicPr>
          <p:cNvPr id="230" name="Resim 4"/>
          <p:cNvPicPr/>
          <p:nvPr/>
        </p:nvPicPr>
        <p:blipFill>
          <a:blip r:embed="rId3"/>
          <a:stretch/>
        </p:blipFill>
        <p:spPr>
          <a:xfrm>
            <a:off x="5288760" y="1536120"/>
            <a:ext cx="1923480" cy="3420000"/>
          </a:xfrm>
          <a:prstGeom prst="rect">
            <a:avLst/>
          </a:prstGeom>
          <a:ln>
            <a:noFill/>
          </a:ln>
        </p:spPr>
      </p:pic>
      <p:pic>
        <p:nvPicPr>
          <p:cNvPr id="231" name="Resim 7"/>
          <p:cNvPicPr/>
          <p:nvPr/>
        </p:nvPicPr>
        <p:blipFill>
          <a:blip r:embed="rId4"/>
          <a:stretch/>
        </p:blipFill>
        <p:spPr>
          <a:xfrm>
            <a:off x="7548120" y="3774600"/>
            <a:ext cx="1991880" cy="109332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7212960" y="1798920"/>
            <a:ext cx="2699280" cy="14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DAG’ın GNSS istasyonu;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Alıcı türü :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STONEX, SC-200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Anten türü :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HAXRON, HX-GG486A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276696" y="694944"/>
            <a:ext cx="3988066" cy="1133409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2800" b="0" strike="noStrike" spc="-1" dirty="0">
                <a:solidFill>
                  <a:srgbClr val="FFFFFF"/>
                </a:solidFill>
                <a:latin typeface="Arial"/>
              </a:rPr>
              <a:t>DAG için elde edilen PWV değerleri, sonuçlar</a:t>
            </a:r>
            <a:endParaRPr lang="tr-T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Resim 11"/>
          <p:cNvPicPr/>
          <p:nvPr/>
        </p:nvPicPr>
        <p:blipFill>
          <a:blip r:embed="rId2"/>
          <a:stretch/>
        </p:blipFill>
        <p:spPr>
          <a:xfrm>
            <a:off x="5199480" y="365760"/>
            <a:ext cx="4685400" cy="461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" name="Mürekkep 12"/>
          <p:cNvPicPr/>
          <p:nvPr/>
        </p:nvPicPr>
        <p:blipFill>
          <a:blip r:embed="rId3"/>
          <a:stretch/>
        </p:blipFill>
        <p:spPr>
          <a:xfrm>
            <a:off x="5452200" y="4333680"/>
            <a:ext cx="3621960" cy="256680"/>
          </a:xfrm>
          <a:prstGeom prst="rect">
            <a:avLst/>
          </a:prstGeom>
          <a:ln>
            <a:noFill/>
          </a:ln>
        </p:spPr>
      </p:pic>
      <p:pic>
        <p:nvPicPr>
          <p:cNvPr id="236" name="Mürekkep 13"/>
          <p:cNvPicPr/>
          <p:nvPr/>
        </p:nvPicPr>
        <p:blipFill>
          <a:blip r:embed="rId4"/>
          <a:stretch/>
        </p:blipFill>
        <p:spPr>
          <a:xfrm>
            <a:off x="6104160" y="4167360"/>
            <a:ext cx="3387600" cy="309240"/>
          </a:xfrm>
          <a:prstGeom prst="rect">
            <a:avLst/>
          </a:prstGeom>
          <a:ln>
            <a:noFill/>
          </a:ln>
        </p:spPr>
      </p:pic>
      <p:pic>
        <p:nvPicPr>
          <p:cNvPr id="237" name="Mürekkep 14"/>
          <p:cNvPicPr/>
          <p:nvPr/>
        </p:nvPicPr>
        <p:blipFill>
          <a:blip r:embed="rId5"/>
          <a:stretch/>
        </p:blipFill>
        <p:spPr>
          <a:xfrm>
            <a:off x="8997480" y="4273200"/>
            <a:ext cx="658080" cy="19224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973800" y="2387880"/>
            <a:ext cx="4525920" cy="168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just">
              <a:lnSpc>
                <a:spcPct val="90000"/>
              </a:lnSpc>
              <a:spcBef>
                <a:spcPts val="499"/>
              </a:spcBef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Arial"/>
              </a:rPr>
              <a:t>DAG için PWV ;</a:t>
            </a:r>
            <a:endParaRPr lang="en-US" sz="1800" b="0" strike="noStrike" spc="-1">
              <a:latin typeface="Arial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</a:pPr>
            <a:endParaRPr lang="en-US" sz="1800" b="0" strike="noStrike" spc="-1">
              <a:latin typeface="Arial"/>
            </a:endParaRPr>
          </a:p>
          <a:p>
            <a:pPr marL="685800" lvl="1" indent="-2282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Average : 3.2 mm</a:t>
            </a:r>
            <a:endParaRPr lang="en-US" sz="1800" b="0" strike="noStrike" spc="-1">
              <a:latin typeface="Arial"/>
            </a:endParaRPr>
          </a:p>
          <a:p>
            <a:pPr marL="685800" lvl="1" indent="-2282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Median : 2.7 mm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4"/>
          <p:cNvPicPr/>
          <p:nvPr/>
        </p:nvPicPr>
        <p:blipFill>
          <a:blip r:embed="rId2"/>
          <a:stretch/>
        </p:blipFill>
        <p:spPr>
          <a:xfrm>
            <a:off x="871560" y="679680"/>
            <a:ext cx="7805160" cy="403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37160" y="525240"/>
            <a:ext cx="1564920" cy="90432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2400" b="0" strike="noStrike" spc="-1">
                <a:solidFill>
                  <a:srgbClr val="FFFFFF"/>
                </a:solidFill>
                <a:latin typeface="Arial"/>
              </a:rPr>
              <a:t>Özdemir S., et al. 2018</a:t>
            </a:r>
            <a:endParaRPr lang="tr-TR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Picture 1"/>
          <p:cNvPicPr/>
          <p:nvPr/>
        </p:nvPicPr>
        <p:blipFill>
          <a:blip r:embed="rId2"/>
          <a:stretch/>
        </p:blipFill>
        <p:spPr>
          <a:xfrm>
            <a:off x="1917720" y="238320"/>
            <a:ext cx="8162640" cy="50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4"/>
          <p:cNvPicPr/>
          <p:nvPr/>
        </p:nvPicPr>
        <p:blipFill>
          <a:blip r:embed="rId2"/>
          <a:stretch/>
        </p:blipFill>
        <p:spPr>
          <a:xfrm>
            <a:off x="316800" y="327960"/>
            <a:ext cx="9543600" cy="480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93720" y="378000"/>
            <a:ext cx="3250800" cy="132372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4" name="Picture Placeholder 2"/>
          <p:cNvPicPr/>
          <p:nvPr/>
        </p:nvPicPr>
        <p:blipFill>
          <a:blip r:embed="rId2"/>
          <a:stretch/>
        </p:blipFill>
        <p:spPr>
          <a:xfrm>
            <a:off x="4286160" y="816120"/>
            <a:ext cx="5101920" cy="4030200"/>
          </a:xfrm>
          <a:prstGeom prst="rect">
            <a:avLst/>
          </a:prstGeom>
          <a:ln>
            <a:noFill/>
          </a:ln>
        </p:spPr>
      </p:pic>
      <p:sp>
        <p:nvSpPr>
          <p:cNvPr id="245" name="TextShape 2"/>
          <p:cNvSpPr txBox="1"/>
          <p:nvPr/>
        </p:nvSpPr>
        <p:spPr>
          <a:xfrm>
            <a:off x="693720" y="1701720"/>
            <a:ext cx="3250800" cy="315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2400" b="0" strike="noStrike" spc="-1">
              <a:latin typeface="Arial"/>
            </a:endParaRPr>
          </a:p>
        </p:txBody>
      </p:sp>
      <p:pic>
        <p:nvPicPr>
          <p:cNvPr id="246" name="Picture 4"/>
          <p:cNvPicPr/>
          <p:nvPr/>
        </p:nvPicPr>
        <p:blipFill>
          <a:blip r:embed="rId3"/>
          <a:stretch/>
        </p:blipFill>
        <p:spPr>
          <a:xfrm>
            <a:off x="466200" y="188280"/>
            <a:ext cx="9047160" cy="507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4"/>
          <p:cNvPicPr/>
          <p:nvPr/>
        </p:nvPicPr>
        <p:blipFill>
          <a:blip r:embed="rId2"/>
          <a:stretch/>
        </p:blipFill>
        <p:spPr>
          <a:xfrm>
            <a:off x="535680" y="332640"/>
            <a:ext cx="9067320" cy="47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81800" y="473040"/>
            <a:ext cx="7769520" cy="8802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3200" b="0" strike="noStrike" spc="-1">
                <a:solidFill>
                  <a:srgbClr val="FFFFFF"/>
                </a:solidFill>
                <a:latin typeface="Arial"/>
              </a:rPr>
              <a:t>Ekip...</a:t>
            </a:r>
            <a:endParaRPr lang="tr-T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891360" y="1821600"/>
            <a:ext cx="8486640" cy="231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2400" b="0" strike="noStrike" spc="-1">
                <a:latin typeface="Arial"/>
              </a:rPr>
              <a:t>Prof. Dr. Sacit Özdemir</a:t>
            </a: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2400" b="0" strike="noStrike" spc="-1">
                <a:latin typeface="Arial"/>
              </a:rPr>
              <a:t>Doç. Dr. Cahit Yeşilyaprak</a:t>
            </a: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2400" b="0" strike="noStrike" spc="-1">
                <a:latin typeface="Arial"/>
              </a:rPr>
              <a:t>Prof. Dr. Bahadır Aktuğ</a:t>
            </a: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2400" b="0" strike="noStrike" spc="-1">
                <a:latin typeface="Arial"/>
              </a:rPr>
              <a:t>Uz. Deniz Çoker</a:t>
            </a: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2400" b="0" strike="noStrike" spc="-1">
                <a:latin typeface="Arial"/>
              </a:rPr>
              <a:t>Uz. Recep Balbay</a:t>
            </a: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63"/>
              </a:spcAft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4"/>
          <p:cNvPicPr/>
          <p:nvPr/>
        </p:nvPicPr>
        <p:blipFill>
          <a:blip r:embed="rId2"/>
          <a:stretch/>
        </p:blipFill>
        <p:spPr>
          <a:xfrm>
            <a:off x="472680" y="170640"/>
            <a:ext cx="9096120" cy="509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31760" y="468000"/>
            <a:ext cx="1945440" cy="74592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1800" b="0" strike="noStrike" spc="-1">
                <a:solidFill>
                  <a:srgbClr val="FFFFFF"/>
                </a:solidFill>
                <a:latin typeface="Arial"/>
              </a:rPr>
              <a:t> B. Garc´ıa-Lorenzo et al. 2010</a:t>
            </a:r>
            <a:endParaRPr lang="tr-T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0" name="Picture 3"/>
          <p:cNvPicPr/>
          <p:nvPr/>
        </p:nvPicPr>
        <p:blipFill>
          <a:blip r:embed="rId2"/>
          <a:stretch/>
        </p:blipFill>
        <p:spPr>
          <a:xfrm>
            <a:off x="2077560" y="196560"/>
            <a:ext cx="8019720" cy="525744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-222480" y="2154240"/>
            <a:ext cx="2897280" cy="115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just">
              <a:lnSpc>
                <a:spcPct val="90000"/>
              </a:lnSpc>
              <a:spcBef>
                <a:spcPts val="499"/>
              </a:spcBef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Arial"/>
              </a:rPr>
              <a:t>DAG için PWV ;</a:t>
            </a:r>
            <a:endParaRPr lang="en-US" sz="1800" b="0" strike="noStrike" spc="-1">
              <a:latin typeface="Arial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</a:pPr>
            <a:endParaRPr lang="en-US" sz="1800" b="0" strike="noStrike" spc="-1">
              <a:latin typeface="Arial"/>
            </a:endParaRPr>
          </a:p>
          <a:p>
            <a:pPr marL="685800" lvl="1" indent="-22824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Median : 2.7 mm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09080" y="310320"/>
            <a:ext cx="9071280" cy="91116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pPr>
              <a:lnSpc>
                <a:spcPct val="100000"/>
              </a:lnSpc>
            </a:pPr>
            <a:r>
              <a:rPr lang="tr-TR" sz="2800" b="0" strike="noStrike" spc="-1">
                <a:solidFill>
                  <a:srgbClr val="FFFFFF"/>
                </a:solidFill>
                <a:latin typeface="Arial"/>
              </a:rPr>
              <a:t>Ne aşamadayız?</a:t>
            </a:r>
            <a:endParaRPr lang="tr-TR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Picture 1"/>
          <p:cNvPicPr/>
          <p:nvPr/>
        </p:nvPicPr>
        <p:blipFill>
          <a:blip r:embed="rId2"/>
          <a:stretch/>
        </p:blipFill>
        <p:spPr>
          <a:xfrm>
            <a:off x="1451160" y="958320"/>
            <a:ext cx="8001360" cy="377748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213840" y="2947320"/>
            <a:ext cx="713016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http://dag.atauni.edu.tr/atmosfer/pwv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765360" y="1044360"/>
            <a:ext cx="9071280" cy="94608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pPr algn="r">
              <a:lnSpc>
                <a:spcPct val="100000"/>
              </a:lnSpc>
            </a:pPr>
            <a:r>
              <a:rPr lang="tr-TR" sz="2800" b="0" strike="noStrike" spc="-1">
                <a:solidFill>
                  <a:srgbClr val="FFFFFF"/>
                </a:solidFill>
                <a:latin typeface="Arial"/>
              </a:rPr>
              <a:t>Yakın zaman planlarımız...</a:t>
            </a:r>
            <a:endParaRPr lang="tr-T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765360" y="2418120"/>
            <a:ext cx="9071280" cy="144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343080" indent="-342720" algn="r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Kendi model katsayılarımızı üretebilmek</a:t>
            </a:r>
          </a:p>
          <a:p>
            <a:pPr marL="343080" indent="-342720" algn="r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uFillTx/>
                <a:latin typeface="Arial"/>
              </a:rPr>
              <a:t>Slant PWV ve tomografi</a:t>
            </a:r>
            <a:endParaRPr lang="en-US" sz="1800" b="0" strike="noStrike" spc="-1">
              <a:latin typeface="Arial"/>
            </a:endParaRPr>
          </a:p>
          <a:p>
            <a:pPr marL="343080" indent="-342720" algn="r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>
                <a:uFillTx/>
                <a:latin typeface="Arial"/>
              </a:rPr>
              <a:t>Real-Time Değer Akışı</a:t>
            </a:r>
            <a:endParaRPr lang="en-US" sz="1800" b="0" strike="noStrike" spc="-1">
              <a:latin typeface="Arial"/>
            </a:endParaRPr>
          </a:p>
          <a:p>
            <a:pPr marL="343080" indent="-342720" algn="r">
              <a:lnSpc>
                <a:spcPct val="100000"/>
              </a:lnSpc>
              <a:spcAft>
                <a:spcPts val="1063"/>
              </a:spcAft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</a:rPr>
              <a:t>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46680" y="3899880"/>
            <a:ext cx="9071280" cy="94608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pPr>
              <a:lnSpc>
                <a:spcPct val="100000"/>
              </a:lnSpc>
            </a:pPr>
            <a:r>
              <a:rPr lang="tr-TR" sz="4400" b="0" strike="noStrike" spc="-1">
                <a:solidFill>
                  <a:srgbClr val="FFFFFF"/>
                </a:solidFill>
                <a:latin typeface="Arial"/>
              </a:rPr>
              <a:t>Teşekkürler...</a:t>
            </a:r>
            <a:endParaRPr lang="tr-T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346680" y="991440"/>
            <a:ext cx="9071280" cy="254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Aft>
                <a:spcPts val="1063"/>
              </a:spcAft>
            </a:pPr>
            <a:r>
              <a:rPr lang="en-US" sz="16600" b="0" strike="noStrike" spc="-1">
                <a:solidFill>
                  <a:srgbClr val="000000"/>
                </a:solidFill>
                <a:latin typeface="Arial"/>
              </a:rPr>
              <a:t>?</a:t>
            </a:r>
            <a:endParaRPr lang="en-US" sz="16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Resim 4"/>
          <p:cNvPicPr/>
          <p:nvPr/>
        </p:nvPicPr>
        <p:blipFill>
          <a:blip r:embed="rId2"/>
          <a:stretch/>
        </p:blipFill>
        <p:spPr>
          <a:xfrm>
            <a:off x="2445480" y="187920"/>
            <a:ext cx="7236000" cy="517032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52920" y="4177080"/>
            <a:ext cx="2587680" cy="80424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2400" b="0" strike="noStrike" spc="-1">
                <a:solidFill>
                  <a:srgbClr val="FFFFFF"/>
                </a:solidFill>
                <a:latin typeface="Arial"/>
              </a:rPr>
              <a:t>Cullen H., et al. 2011</a:t>
            </a:r>
            <a:endParaRPr lang="tr-TR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04000" y="565200"/>
            <a:ext cx="907128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tr-TR" sz="4400" b="0" strike="noStrike" spc="-1">
                <a:solidFill>
                  <a:srgbClr val="C7243A"/>
                </a:solidFill>
                <a:latin typeface="Arial"/>
              </a:rPr>
              <a:t>İçerik</a:t>
            </a:r>
            <a:endParaRPr lang="tr-T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16160" y="1543680"/>
            <a:ext cx="6525720" cy="3128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DAG için neden PWV ölçüyoruz?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Neden GNSS?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Diğer bazı gözlemevlerinde durum…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Ne aşamadayız?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Yakın zaman planlarımız</a:t>
            </a:r>
          </a:p>
        </p:txBody>
      </p:sp>
      <p:pic>
        <p:nvPicPr>
          <p:cNvPr id="187" name="Picture 8"/>
          <p:cNvPicPr/>
          <p:nvPr/>
        </p:nvPicPr>
        <p:blipFill>
          <a:blip r:embed="rId3"/>
          <a:stretch/>
        </p:blipFill>
        <p:spPr>
          <a:xfrm>
            <a:off x="6675120" y="1463040"/>
            <a:ext cx="3099600" cy="278964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51200" y="457200"/>
            <a:ext cx="2409120" cy="97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C7243A"/>
                </a:solidFill>
                <a:latin typeface="Arial"/>
              </a:rPr>
              <a:t>Astronomide PWV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89" name="Picture 2"/>
          <p:cNvPicPr/>
          <p:nvPr/>
        </p:nvPicPr>
        <p:blipFill>
          <a:blip r:embed="rId3"/>
          <a:stretch/>
        </p:blipFill>
        <p:spPr>
          <a:xfrm>
            <a:off x="250200" y="1454040"/>
            <a:ext cx="2081160" cy="156096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0" name="TextShape 2"/>
          <p:cNvSpPr txBox="1"/>
          <p:nvPr/>
        </p:nvSpPr>
        <p:spPr>
          <a:xfrm>
            <a:off x="390960" y="4287600"/>
            <a:ext cx="2816280" cy="54504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2000" b="0" strike="noStrike" spc="-1">
                <a:solidFill>
                  <a:srgbClr val="FFFFFF"/>
                </a:solidFill>
                <a:latin typeface="Arial"/>
              </a:rPr>
              <a:t>N. Ryde et al. 1999</a:t>
            </a:r>
            <a:endParaRPr lang="tr-TR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Resim 1"/>
          <p:cNvPicPr/>
          <p:nvPr/>
        </p:nvPicPr>
        <p:blipFill>
          <a:blip r:embed="rId4"/>
          <a:stretch/>
        </p:blipFill>
        <p:spPr>
          <a:xfrm>
            <a:off x="3548160" y="219600"/>
            <a:ext cx="6285240" cy="507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274320" y="4297680"/>
            <a:ext cx="2926080" cy="73152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2400" b="0" strike="noStrike" spc="-1">
                <a:solidFill>
                  <a:srgbClr val="FFFFFF"/>
                </a:solidFill>
                <a:latin typeface="Arial"/>
              </a:rPr>
              <a:t>Patat F., et al. 2018</a:t>
            </a:r>
            <a:endParaRPr lang="tr-TR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Resim 6"/>
          <p:cNvPicPr/>
          <p:nvPr/>
        </p:nvPicPr>
        <p:blipFill>
          <a:blip r:embed="rId2"/>
          <a:stretch/>
        </p:blipFill>
        <p:spPr>
          <a:xfrm>
            <a:off x="102240" y="3189600"/>
            <a:ext cx="4266720" cy="1171080"/>
          </a:xfrm>
          <a:prstGeom prst="rect">
            <a:avLst/>
          </a:prstGeom>
          <a:ln>
            <a:noFill/>
          </a:ln>
        </p:spPr>
      </p:pic>
      <p:pic>
        <p:nvPicPr>
          <p:cNvPr id="194" name="Resim 4"/>
          <p:cNvPicPr/>
          <p:nvPr/>
        </p:nvPicPr>
        <p:blipFill>
          <a:blip r:embed="rId3"/>
          <a:stretch/>
        </p:blipFill>
        <p:spPr>
          <a:xfrm>
            <a:off x="4461840" y="309240"/>
            <a:ext cx="5101920" cy="4806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5" name="Resim 5"/>
          <p:cNvPicPr/>
          <p:nvPr/>
        </p:nvPicPr>
        <p:blipFill>
          <a:blip r:embed="rId4"/>
          <a:stretch/>
        </p:blipFill>
        <p:spPr>
          <a:xfrm>
            <a:off x="176760" y="438840"/>
            <a:ext cx="3516840" cy="241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Resim 5"/>
          <p:cNvPicPr/>
          <p:nvPr/>
        </p:nvPicPr>
        <p:blipFill>
          <a:blip r:embed="rId2"/>
          <a:stretch/>
        </p:blipFill>
        <p:spPr>
          <a:xfrm>
            <a:off x="75960" y="1594800"/>
            <a:ext cx="4381920" cy="206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7" name="Resim 4"/>
          <p:cNvPicPr/>
          <p:nvPr/>
        </p:nvPicPr>
        <p:blipFill>
          <a:blip r:embed="rId3"/>
          <a:stretch/>
        </p:blipFill>
        <p:spPr>
          <a:xfrm>
            <a:off x="4490280" y="504720"/>
            <a:ext cx="5375520" cy="3942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8" name="Mürekkep 6"/>
          <p:cNvPicPr/>
          <p:nvPr/>
        </p:nvPicPr>
        <p:blipFill>
          <a:blip r:embed="rId4"/>
          <a:stretch/>
        </p:blipFill>
        <p:spPr>
          <a:xfrm>
            <a:off x="3485520" y="2617560"/>
            <a:ext cx="995400" cy="280080"/>
          </a:xfrm>
          <a:prstGeom prst="rect">
            <a:avLst/>
          </a:prstGeom>
          <a:ln>
            <a:noFill/>
          </a:ln>
        </p:spPr>
      </p:pic>
      <p:pic>
        <p:nvPicPr>
          <p:cNvPr id="199" name="Mürekkep 7"/>
          <p:cNvPicPr/>
          <p:nvPr/>
        </p:nvPicPr>
        <p:blipFill>
          <a:blip r:embed="rId5"/>
          <a:stretch/>
        </p:blipFill>
        <p:spPr>
          <a:xfrm>
            <a:off x="215640" y="2734920"/>
            <a:ext cx="4258080" cy="231840"/>
          </a:xfrm>
          <a:prstGeom prst="rect">
            <a:avLst/>
          </a:prstGeom>
          <a:ln>
            <a:noFill/>
          </a:ln>
        </p:spPr>
      </p:pic>
      <p:pic>
        <p:nvPicPr>
          <p:cNvPr id="200" name="Mürekkep 8"/>
          <p:cNvPicPr/>
          <p:nvPr/>
        </p:nvPicPr>
        <p:blipFill>
          <a:blip r:embed="rId6"/>
          <a:stretch/>
        </p:blipFill>
        <p:spPr>
          <a:xfrm>
            <a:off x="215640" y="2814840"/>
            <a:ext cx="4258080" cy="257400"/>
          </a:xfrm>
          <a:prstGeom prst="rect">
            <a:avLst/>
          </a:prstGeom>
          <a:ln>
            <a:noFill/>
          </a:ln>
        </p:spPr>
      </p:pic>
      <p:pic>
        <p:nvPicPr>
          <p:cNvPr id="201" name="Mürekkep 9"/>
          <p:cNvPicPr/>
          <p:nvPr/>
        </p:nvPicPr>
        <p:blipFill>
          <a:blip r:embed="rId7"/>
          <a:stretch/>
        </p:blipFill>
        <p:spPr>
          <a:xfrm>
            <a:off x="244800" y="2935080"/>
            <a:ext cx="4199760" cy="257760"/>
          </a:xfrm>
          <a:prstGeom prst="rect">
            <a:avLst/>
          </a:prstGeom>
          <a:ln>
            <a:noFill/>
          </a:ln>
        </p:spPr>
      </p:pic>
      <p:pic>
        <p:nvPicPr>
          <p:cNvPr id="202" name="Mürekkep 10"/>
          <p:cNvPicPr/>
          <p:nvPr/>
        </p:nvPicPr>
        <p:blipFill>
          <a:blip r:embed="rId8"/>
          <a:stretch/>
        </p:blipFill>
        <p:spPr>
          <a:xfrm>
            <a:off x="237600" y="2974680"/>
            <a:ext cx="4244400" cy="33048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285840" y="4348800"/>
            <a:ext cx="2816280" cy="54504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Cullen H., et al. 2011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484160" y="413640"/>
            <a:ext cx="5449320" cy="9540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pPr algn="r">
              <a:lnSpc>
                <a:spcPct val="100000"/>
              </a:lnSpc>
            </a:pPr>
            <a:r>
              <a:rPr lang="tr-TR" sz="2800" b="0" strike="noStrike" spc="-1">
                <a:solidFill>
                  <a:srgbClr val="FFFFFF"/>
                </a:solidFill>
                <a:latin typeface="Arial"/>
              </a:rPr>
              <a:t>GNSS</a:t>
            </a:r>
            <a:endParaRPr lang="tr-T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77560" y="1486080"/>
            <a:ext cx="5040000" cy="293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Atmosfer Katmanlarının Uydu Sinyaline Etkileri;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Alıcı saat hataları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Alıcı gürültüsü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Uydu Saat Hataları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Yörünge Hataları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İyonosferik Hatalar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Troposferik Hatalar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Çoklu-yansıma (Multipath)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09" name="Picture 3"/>
          <p:cNvPicPr/>
          <p:nvPr/>
        </p:nvPicPr>
        <p:blipFill>
          <a:blip r:embed="rId3"/>
          <a:stretch/>
        </p:blipFill>
        <p:spPr>
          <a:xfrm>
            <a:off x="6481800" y="1480680"/>
            <a:ext cx="3026880" cy="16462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0" name="CustomShape 3"/>
          <p:cNvSpPr/>
          <p:nvPr/>
        </p:nvSpPr>
        <p:spPr>
          <a:xfrm>
            <a:off x="6481800" y="3240000"/>
            <a:ext cx="3364200" cy="17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en-US" sz="1600" b="1" i="1" strike="noStrike" spc="-1">
                <a:solidFill>
                  <a:srgbClr val="000000"/>
                </a:solidFill>
                <a:latin typeface="Arial"/>
              </a:rPr>
              <a:t>Şekil.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ışık doğrusal bir yol kat edemez, ortam yoğunluğuna göre değişen eğri bir yol kat eder.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</a:rPr>
              <a:t>GPS’in gönderdiği radyodalganın ilerlemesi gereken geometrik yolu ve atmosferin etkisiyle izlediği optik (gerçek) yol temsil edilmiştir.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38960" y="1173240"/>
            <a:ext cx="9443520" cy="11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just">
              <a:lnSpc>
                <a:spcPct val="90000"/>
              </a:lnSpc>
              <a:spcBef>
                <a:spcPts val="499"/>
              </a:spcBef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Shatdzhatmaz Dağı için (2112 m) 3 yıl süre ile (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</a:rPr>
              <a:t>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eff = 480nm’lik fotometrik bant aralığında) yapılan gözlemlerin ardından, fotometri için yıllık açık gece oranını %50 olarak ve yıllık ortalama sönümleme 0.21 kadir 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</a:rPr>
              <a:t>ortalama PWV değeri açık gecelerde 7.7 mm olarak ölçülmüş.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60000" y="504720"/>
            <a:ext cx="293868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C7243A"/>
                </a:solidFill>
                <a:latin typeface="Arial"/>
              </a:rPr>
              <a:t>Voziakova</a:t>
            </a:r>
            <a:r>
              <a:rPr lang="en-US" sz="2400" b="0" strike="noStrike" spc="-1" dirty="0">
                <a:solidFill>
                  <a:srgbClr val="C7243A"/>
                </a:solidFill>
                <a:latin typeface="Arial"/>
              </a:rPr>
              <a:t> O.V., </a:t>
            </a:r>
            <a:r>
              <a:rPr lang="en-US" sz="2400" b="0" strike="noStrike" spc="-1" dirty="0" smtClean="0">
                <a:solidFill>
                  <a:srgbClr val="C7243A"/>
                </a:solidFill>
                <a:latin typeface="Arial"/>
              </a:rPr>
              <a:t>201</a:t>
            </a:r>
            <a:r>
              <a:rPr lang="tr-TR" sz="2400" b="0" strike="noStrike" spc="-1" dirty="0" smtClean="0">
                <a:solidFill>
                  <a:srgbClr val="C7243A"/>
                </a:solidFill>
                <a:latin typeface="Arial"/>
              </a:rPr>
              <a:t>1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06" name="Resim 5"/>
          <p:cNvPicPr/>
          <p:nvPr/>
        </p:nvPicPr>
        <p:blipFill>
          <a:blip r:embed="rId2"/>
          <a:stretch/>
        </p:blipFill>
        <p:spPr>
          <a:xfrm>
            <a:off x="2838240" y="2603160"/>
            <a:ext cx="6689520" cy="229464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9930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254700" y="563400"/>
            <a:ext cx="3568680" cy="1340784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b"/>
          <a:lstStyle/>
          <a:p>
            <a:pPr>
              <a:lnSpc>
                <a:spcPct val="100000"/>
              </a:lnSpc>
            </a:pPr>
            <a:r>
              <a:rPr lang="tr-TR" sz="3200" b="0" strike="noStrike" spc="-1" dirty="0">
                <a:solidFill>
                  <a:srgbClr val="FFFFFF"/>
                </a:solidFill>
                <a:latin typeface="Arial"/>
              </a:rPr>
              <a:t>Sayısal değer bize ne ifade ediyor?</a:t>
            </a:r>
            <a:endParaRPr lang="tr-T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Resim 21"/>
          <p:cNvPicPr/>
          <p:nvPr/>
        </p:nvPicPr>
        <p:blipFill>
          <a:blip r:embed="rId2"/>
          <a:stretch/>
        </p:blipFill>
        <p:spPr>
          <a:xfrm>
            <a:off x="3987360" y="563400"/>
            <a:ext cx="5999400" cy="3848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3" name="Mürekkep 22"/>
          <p:cNvPicPr/>
          <p:nvPr/>
        </p:nvPicPr>
        <p:blipFill>
          <a:blip r:embed="rId3"/>
          <a:stretch/>
        </p:blipFill>
        <p:spPr>
          <a:xfrm>
            <a:off x="3902400" y="1881000"/>
            <a:ext cx="5867280" cy="619200"/>
          </a:xfrm>
          <a:prstGeom prst="rect">
            <a:avLst/>
          </a:prstGeom>
          <a:ln>
            <a:noFill/>
          </a:ln>
        </p:spPr>
      </p:pic>
      <p:pic>
        <p:nvPicPr>
          <p:cNvPr id="214" name="Mürekkep 23"/>
          <p:cNvPicPr/>
          <p:nvPr/>
        </p:nvPicPr>
        <p:blipFill>
          <a:blip r:embed="rId4"/>
          <a:stretch/>
        </p:blipFill>
        <p:spPr>
          <a:xfrm>
            <a:off x="3829320" y="2025360"/>
            <a:ext cx="5911200" cy="1855440"/>
          </a:xfrm>
          <a:prstGeom prst="rect">
            <a:avLst/>
          </a:prstGeom>
          <a:ln>
            <a:noFill/>
          </a:ln>
        </p:spPr>
      </p:pic>
      <p:pic>
        <p:nvPicPr>
          <p:cNvPr id="215" name="Mürekkep 24"/>
          <p:cNvPicPr/>
          <p:nvPr/>
        </p:nvPicPr>
        <p:blipFill>
          <a:blip r:embed="rId5"/>
          <a:stretch/>
        </p:blipFill>
        <p:spPr>
          <a:xfrm>
            <a:off x="3887640" y="3466440"/>
            <a:ext cx="395640" cy="206640"/>
          </a:xfrm>
          <a:prstGeom prst="rect">
            <a:avLst/>
          </a:prstGeom>
          <a:ln>
            <a:noFill/>
          </a:ln>
        </p:spPr>
      </p:pic>
      <p:pic>
        <p:nvPicPr>
          <p:cNvPr id="216" name="Mürekkep 26"/>
          <p:cNvPicPr/>
          <p:nvPr/>
        </p:nvPicPr>
        <p:blipFill>
          <a:blip r:embed="rId6"/>
          <a:stretch/>
        </p:blipFill>
        <p:spPr>
          <a:xfrm>
            <a:off x="3939120" y="3735360"/>
            <a:ext cx="5801400" cy="268560"/>
          </a:xfrm>
          <a:prstGeom prst="rect">
            <a:avLst/>
          </a:prstGeom>
          <a:ln>
            <a:noFill/>
          </a:ln>
        </p:spPr>
      </p:pic>
      <p:pic>
        <p:nvPicPr>
          <p:cNvPr id="217" name="Mürekkep 27"/>
          <p:cNvPicPr/>
          <p:nvPr/>
        </p:nvPicPr>
        <p:blipFill>
          <a:blip r:embed="rId7"/>
          <a:stretch/>
        </p:blipFill>
        <p:spPr>
          <a:xfrm>
            <a:off x="3924360" y="4051080"/>
            <a:ext cx="2487960" cy="229320"/>
          </a:xfrm>
          <a:prstGeom prst="rect">
            <a:avLst/>
          </a:prstGeom>
          <a:ln>
            <a:noFill/>
          </a:ln>
        </p:spPr>
      </p:pic>
      <p:pic>
        <p:nvPicPr>
          <p:cNvPr id="218" name="Mürekkep 28"/>
          <p:cNvPicPr/>
          <p:nvPr/>
        </p:nvPicPr>
        <p:blipFill>
          <a:blip r:embed="rId8"/>
          <a:stretch/>
        </p:blipFill>
        <p:spPr>
          <a:xfrm>
            <a:off x="3878640" y="3539520"/>
            <a:ext cx="4077000" cy="588240"/>
          </a:xfrm>
          <a:prstGeom prst="rect">
            <a:avLst/>
          </a:prstGeom>
          <a:ln>
            <a:noFill/>
          </a:ln>
        </p:spPr>
      </p:pic>
      <p:pic>
        <p:nvPicPr>
          <p:cNvPr id="219" name="Resim 31"/>
          <p:cNvPicPr/>
          <p:nvPr/>
        </p:nvPicPr>
        <p:blipFill>
          <a:blip r:embed="rId9"/>
          <a:stretch/>
        </p:blipFill>
        <p:spPr>
          <a:xfrm>
            <a:off x="109080" y="1976760"/>
            <a:ext cx="3945240" cy="27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</TotalTime>
  <Words>382</Words>
  <Application>Microsoft Office PowerPoint</Application>
  <PresentationFormat>Özel</PresentationFormat>
  <Paragraphs>90</Paragraphs>
  <Slides>25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Classy Red</dc:title>
  <dc:subject/>
  <dc:creator>ATASAM</dc:creator>
  <dc:description/>
  <cp:lastModifiedBy>ATASAM</cp:lastModifiedBy>
  <cp:revision>122</cp:revision>
  <dcterms:created xsi:type="dcterms:W3CDTF">2018-12-05T00:26:00Z</dcterms:created>
  <dcterms:modified xsi:type="dcterms:W3CDTF">2019-02-01T07:23:44Z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Özel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