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81" r:id="rId2"/>
    <p:sldId id="271" r:id="rId3"/>
    <p:sldId id="269" r:id="rId4"/>
    <p:sldId id="272" r:id="rId5"/>
    <p:sldId id="679" r:id="rId6"/>
    <p:sldId id="279" r:id="rId7"/>
    <p:sldId id="256" r:id="rId8"/>
    <p:sldId id="263" r:id="rId9"/>
    <p:sldId id="278" r:id="rId10"/>
    <p:sldId id="259" r:id="rId11"/>
    <p:sldId id="680" r:id="rId12"/>
    <p:sldId id="267" r:id="rId13"/>
    <p:sldId id="264"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7" autoAdjust="0"/>
    <p:restoredTop sz="94660"/>
  </p:normalViewPr>
  <p:slideViewPr>
    <p:cSldViewPr snapToGrid="0">
      <p:cViewPr>
        <p:scale>
          <a:sx n="55" d="100"/>
          <a:sy n="55" d="100"/>
        </p:scale>
        <p:origin x="1864" y="1344"/>
      </p:cViewPr>
      <p:guideLst/>
    </p:cSldViewPr>
  </p:slid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5B6B4-709C-9A4A-985C-5E4039356ACD}" type="datetimeFigureOut">
              <a:rPr lang="tr-TR" smtClean="0"/>
              <a:t>1.02.2019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F5B86-1F46-0446-A3A7-CC2A51253B24}" type="slidenum">
              <a:rPr lang="tr-TR" smtClean="0"/>
              <a:t>‹#›</a:t>
            </a:fld>
            <a:endParaRPr lang="tr-TR"/>
          </a:p>
        </p:txBody>
      </p:sp>
    </p:spTree>
    <p:extLst>
      <p:ext uri="{BB962C8B-B14F-4D97-AF65-F5344CB8AC3E}">
        <p14:creationId xmlns:p14="http://schemas.microsoft.com/office/powerpoint/2010/main" val="241802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r>
              <a:rPr lang="en-US"/>
              <a:t>National Telecommunication Corporation (NTC), SMS4DC work Shop, Khartoum – June 2012</a:t>
            </a:r>
            <a:endParaRPr lang="en-US" dirty="0"/>
          </a:p>
        </p:txBody>
      </p:sp>
      <p:sp>
        <p:nvSpPr>
          <p:cNvPr id="5" name="Slayt Numarası Yer Tutucusu 4"/>
          <p:cNvSpPr>
            <a:spLocks noGrp="1"/>
          </p:cNvSpPr>
          <p:nvPr>
            <p:ph type="sldNum" sz="quarter" idx="5"/>
          </p:nvPr>
        </p:nvSpPr>
        <p:spPr/>
        <p:txBody>
          <a:bodyPr/>
          <a:lstStyle/>
          <a:p>
            <a:fld id="{8163B83F-FD8B-4CA6-A930-004F673FD330}" type="slidenum">
              <a:rPr lang="en-US" smtClean="0"/>
              <a:pPr/>
              <a:t>5</a:t>
            </a:fld>
            <a:endParaRPr lang="en-US" dirty="0"/>
          </a:p>
        </p:txBody>
      </p:sp>
    </p:spTree>
    <p:extLst>
      <p:ext uri="{BB962C8B-B14F-4D97-AF65-F5344CB8AC3E}">
        <p14:creationId xmlns:p14="http://schemas.microsoft.com/office/powerpoint/2010/main" val="119149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045B1133-BC9B-4534-B5CA-5206F949FA40}" type="datetimeFigureOut">
              <a:rPr lang="tr-TR" smtClean="0"/>
              <a:t>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273093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45B1133-BC9B-4534-B5CA-5206F949FA40}" type="datetimeFigureOut">
              <a:rPr lang="tr-TR" smtClean="0"/>
              <a:t>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384534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45B1133-BC9B-4534-B5CA-5206F949FA40}" type="datetimeFigureOut">
              <a:rPr lang="tr-TR" smtClean="0"/>
              <a:t>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62540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45B1133-BC9B-4534-B5CA-5206F949FA40}" type="datetimeFigureOut">
              <a:rPr lang="tr-TR" smtClean="0"/>
              <a:t>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275157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45B1133-BC9B-4534-B5CA-5206F949FA40}" type="datetimeFigureOut">
              <a:rPr lang="tr-TR" smtClean="0"/>
              <a:t>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353641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45B1133-BC9B-4534-B5CA-5206F949FA40}" type="datetimeFigureOut">
              <a:rPr lang="tr-TR" smtClean="0"/>
              <a:t>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284049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45B1133-BC9B-4534-B5CA-5206F949FA40}" type="datetimeFigureOut">
              <a:rPr lang="tr-TR" smtClean="0"/>
              <a:t>1.02.2019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10892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45B1133-BC9B-4534-B5CA-5206F949FA40}" type="datetimeFigureOut">
              <a:rPr lang="tr-TR" smtClean="0"/>
              <a:t>1.02.2019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230783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5B1133-BC9B-4534-B5CA-5206F949FA40}" type="datetimeFigureOut">
              <a:rPr lang="tr-TR" smtClean="0"/>
              <a:t>1.02.2019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62603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45B1133-BC9B-4534-B5CA-5206F949FA40}" type="datetimeFigureOut">
              <a:rPr lang="tr-TR" smtClean="0"/>
              <a:t>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336746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45B1133-BC9B-4534-B5CA-5206F949FA40}" type="datetimeFigureOut">
              <a:rPr lang="tr-TR" smtClean="0"/>
              <a:t>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577EB2-52F7-48BA-8C24-45C6BB0E6AB0}" type="slidenum">
              <a:rPr lang="tr-TR" smtClean="0"/>
              <a:t>‹#›</a:t>
            </a:fld>
            <a:endParaRPr lang="tr-TR"/>
          </a:p>
        </p:txBody>
      </p:sp>
    </p:spTree>
    <p:extLst>
      <p:ext uri="{BB962C8B-B14F-4D97-AF65-F5344CB8AC3E}">
        <p14:creationId xmlns:p14="http://schemas.microsoft.com/office/powerpoint/2010/main" val="373080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B1133-BC9B-4534-B5CA-5206F949FA40}" type="datetimeFigureOut">
              <a:rPr lang="tr-TR" smtClean="0"/>
              <a:t>1.02.2019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77EB2-52F7-48BA-8C24-45C6BB0E6AB0}" type="slidenum">
              <a:rPr lang="tr-TR" smtClean="0"/>
              <a:t>‹#›</a:t>
            </a:fld>
            <a:endParaRPr lang="tr-TR"/>
          </a:p>
        </p:txBody>
      </p:sp>
    </p:spTree>
    <p:extLst>
      <p:ext uri="{BB962C8B-B14F-4D97-AF65-F5344CB8AC3E}">
        <p14:creationId xmlns:p14="http://schemas.microsoft.com/office/powerpoint/2010/main" val="382567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3F3B07-41C6-3D4A-BFD5-545050A6FB27}"/>
              </a:ext>
            </a:extLst>
          </p:cNvPr>
          <p:cNvSpPr>
            <a:spLocks noGrp="1"/>
          </p:cNvSpPr>
          <p:nvPr>
            <p:ph type="title"/>
          </p:nvPr>
        </p:nvSpPr>
        <p:spPr>
          <a:xfrm>
            <a:off x="187570" y="561853"/>
            <a:ext cx="11465168" cy="1325563"/>
          </a:xfrm>
        </p:spPr>
        <p:txBody>
          <a:bodyPr>
            <a:normAutofit/>
          </a:bodyPr>
          <a:lstStyle/>
          <a:p>
            <a:pPr algn="ctr"/>
            <a:r>
              <a:rPr lang="tr-TR" b="1" dirty="0">
                <a:solidFill>
                  <a:srgbClr val="FF0000"/>
                </a:solidFill>
                <a:latin typeface="Arial" panose="020B0604020202020204" pitchFamily="34" charset="0"/>
                <a:cs typeface="Arial" panose="020B0604020202020204" pitchFamily="34" charset="0"/>
              </a:rPr>
              <a:t>RADYO FREKANSLAR VE ATMOSFER</a:t>
            </a:r>
          </a:p>
        </p:txBody>
      </p:sp>
      <p:sp>
        <p:nvSpPr>
          <p:cNvPr id="3" name="Metin kutusu 2">
            <a:extLst>
              <a:ext uri="{FF2B5EF4-FFF2-40B4-BE49-F238E27FC236}">
                <a16:creationId xmlns:a16="http://schemas.microsoft.com/office/drawing/2014/main" id="{997891E6-5B38-0D45-A964-7B977DD36431}"/>
              </a:ext>
            </a:extLst>
          </p:cNvPr>
          <p:cNvSpPr txBox="1"/>
          <p:nvPr/>
        </p:nvSpPr>
        <p:spPr>
          <a:xfrm>
            <a:off x="6541477" y="4970584"/>
            <a:ext cx="4736123" cy="830997"/>
          </a:xfrm>
          <a:prstGeom prst="rect">
            <a:avLst/>
          </a:prstGeom>
          <a:noFill/>
        </p:spPr>
        <p:txBody>
          <a:bodyPr wrap="square" rtlCol="0">
            <a:spAutoFit/>
          </a:bodyPr>
          <a:lstStyle/>
          <a:p>
            <a:r>
              <a:rPr lang="tr-TR" sz="2400" b="1" dirty="0" err="1">
                <a:latin typeface="Arial" panose="020B0604020202020204" pitchFamily="34" charset="0"/>
                <a:cs typeface="Arial" panose="020B0604020202020204" pitchFamily="34" charset="0"/>
              </a:rPr>
              <a:t>Prof.Dr</a:t>
            </a:r>
            <a:r>
              <a:rPr lang="tr-TR" sz="2400" b="1" dirty="0">
                <a:latin typeface="Arial" panose="020B0604020202020204" pitchFamily="34" charset="0"/>
                <a:cs typeface="Arial" panose="020B0604020202020204" pitchFamily="34" charset="0"/>
              </a:rPr>
              <a:t>. İbrahim KÜÇÜK</a:t>
            </a:r>
          </a:p>
          <a:p>
            <a:r>
              <a:rPr lang="tr-TR" sz="2400" b="1" dirty="0">
                <a:latin typeface="Arial" panose="020B0604020202020204" pitchFamily="34" charset="0"/>
                <a:cs typeface="Arial" panose="020B0604020202020204" pitchFamily="34" charset="0"/>
              </a:rPr>
              <a:t>Erciyes Üniversitesi / TAD</a:t>
            </a:r>
          </a:p>
        </p:txBody>
      </p:sp>
      <p:pic>
        <p:nvPicPr>
          <p:cNvPr id="5" name="Resim 4" descr="bina, metin içeren bir resim&#10;&#10;&#10;&#10;Açıklama otomatik olarak oluşturuldu">
            <a:extLst>
              <a:ext uri="{FF2B5EF4-FFF2-40B4-BE49-F238E27FC236}">
                <a16:creationId xmlns:a16="http://schemas.microsoft.com/office/drawing/2014/main" id="{4E16C542-00FD-2541-AF86-3C03C1729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8082"/>
            <a:ext cx="4305300" cy="6096000"/>
          </a:xfrm>
          <a:prstGeom prst="rect">
            <a:avLst/>
          </a:prstGeom>
        </p:spPr>
      </p:pic>
    </p:spTree>
    <p:extLst>
      <p:ext uri="{BB962C8B-B14F-4D97-AF65-F5344CB8AC3E}">
        <p14:creationId xmlns:p14="http://schemas.microsoft.com/office/powerpoint/2010/main" val="81964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65400" y="451535"/>
            <a:ext cx="6096000" cy="646331"/>
          </a:xfrm>
          <a:prstGeom prst="rect">
            <a:avLst/>
          </a:prstGeom>
        </p:spPr>
        <p:txBody>
          <a:bodyPr>
            <a:spAutoFit/>
          </a:bodyPr>
          <a:lstStyle/>
          <a:p>
            <a:r>
              <a:rPr lang="tr-TR" dirty="0"/>
              <a:t>Dünya’nın atmosferi, gözlemci ve Evrenin geri kalanı arasında her zaman bir ekran görevi görmüştür.</a:t>
            </a:r>
          </a:p>
        </p:txBody>
      </p:sp>
      <p:sp>
        <p:nvSpPr>
          <p:cNvPr id="3" name="Dikdörtgen 2"/>
          <p:cNvSpPr/>
          <p:nvPr/>
        </p:nvSpPr>
        <p:spPr>
          <a:xfrm>
            <a:off x="2565400" y="1097866"/>
            <a:ext cx="6096000" cy="5078313"/>
          </a:xfrm>
          <a:prstGeom prst="rect">
            <a:avLst/>
          </a:prstGeom>
        </p:spPr>
        <p:txBody>
          <a:bodyPr>
            <a:spAutoFit/>
          </a:bodyPr>
          <a:lstStyle/>
          <a:p>
            <a:r>
              <a:rPr lang="tr-TR" dirty="0"/>
              <a:t>Atmosferik saçılma, gözle görülür yerlerde gündüz gözlemini önler ve geceleri hafif kirlenmeye neden olur.</a:t>
            </a:r>
          </a:p>
          <a:p>
            <a:endParaRPr lang="tr-TR" dirty="0"/>
          </a:p>
          <a:p>
            <a:r>
              <a:rPr lang="tr-TR" dirty="0"/>
              <a:t>Kırılma ve dağılma, bir yıldızın görünür yönünü kromatik olarak, yani dalga boyuna bağlı bir şekilde, gerçek yönünden saptırır.</a:t>
            </a:r>
          </a:p>
          <a:p>
            <a:endParaRPr lang="tr-TR" dirty="0"/>
          </a:p>
          <a:p>
            <a:r>
              <a:rPr lang="tr-TR" dirty="0"/>
              <a:t>Atmosferin termal emisyonu hem gündüz hem de gece boyunca kızılötesi ve milimetre gözlemini etkiler.</a:t>
            </a:r>
          </a:p>
          <a:p>
            <a:endParaRPr lang="tr-TR" dirty="0"/>
          </a:p>
          <a:p>
            <a:r>
              <a:rPr lang="tr-TR" dirty="0"/>
              <a:t>Atmosferik türbülans görüntüleri düşürür ve teleskopların (interferometreler) çalışmasını etkileyen faz dalgalanmalarına neden olur.</a:t>
            </a:r>
          </a:p>
          <a:p>
            <a:endParaRPr lang="tr-TR" dirty="0"/>
          </a:p>
          <a:p>
            <a:r>
              <a:rPr lang="tr-TR" dirty="0"/>
              <a:t>Üst atmosferin iyonlaşması, radyo dalgalarının yayılımını değiştiren bir plazma oluşturur.</a:t>
            </a:r>
          </a:p>
          <a:p>
            <a:endParaRPr lang="tr-TR" dirty="0"/>
          </a:p>
          <a:p>
            <a:r>
              <a:rPr lang="tr-TR" dirty="0"/>
              <a:t>Ayrıca, tüm bu fenomenler zamana göre değişir ve çoğunlukla coğrafi bölgelere büyük ölçüde bağımlıdır.</a:t>
            </a:r>
          </a:p>
        </p:txBody>
      </p:sp>
    </p:spTree>
    <p:extLst>
      <p:ext uri="{BB962C8B-B14F-4D97-AF65-F5344CB8AC3E}">
        <p14:creationId xmlns:p14="http://schemas.microsoft.com/office/powerpoint/2010/main" val="173908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atmosphere">
            <a:extLst>
              <a:ext uri="{FF2B5EF4-FFF2-40B4-BE49-F238E27FC236}">
                <a16:creationId xmlns:a16="http://schemas.microsoft.com/office/drawing/2014/main" id="{517E0160-3948-5C4E-BC09-1B6A1D7A0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1"/>
            <a:ext cx="8610600" cy="5629275"/>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a:extLst>
              <a:ext uri="{FF2B5EF4-FFF2-40B4-BE49-F238E27FC236}">
                <a16:creationId xmlns:a16="http://schemas.microsoft.com/office/drawing/2014/main" id="{09530BEF-C384-1B4A-B51A-21BD35069BBB}"/>
              </a:ext>
            </a:extLst>
          </p:cNvPr>
          <p:cNvSpPr>
            <a:spLocks noGrp="1" noChangeArrowheads="1"/>
          </p:cNvSpPr>
          <p:nvPr>
            <p:ph type="title"/>
          </p:nvPr>
        </p:nvSpPr>
        <p:spPr>
          <a:xfrm>
            <a:off x="1981200" y="274638"/>
            <a:ext cx="8229600" cy="334962"/>
          </a:xfrm>
        </p:spPr>
        <p:txBody>
          <a:bodyPr>
            <a:normAutofit fontScale="90000"/>
          </a:bodyPr>
          <a:lstStyle/>
          <a:p>
            <a:r>
              <a:rPr lang="en-US" altLang="tr-TR" sz="4000" dirty="0" err="1">
                <a:solidFill>
                  <a:srgbClr val="FF0000"/>
                </a:solidFill>
              </a:rPr>
              <a:t>Atmosfer</a:t>
            </a:r>
            <a:r>
              <a:rPr lang="en-US" altLang="tr-TR" sz="4000" dirty="0">
                <a:solidFill>
                  <a:srgbClr val="FF0000"/>
                </a:solidFill>
              </a:rPr>
              <a:t> </a:t>
            </a:r>
            <a:r>
              <a:rPr lang="en-US" altLang="tr-TR" sz="4000" dirty="0" err="1">
                <a:solidFill>
                  <a:srgbClr val="FF0000"/>
                </a:solidFill>
              </a:rPr>
              <a:t>tabakaları</a:t>
            </a:r>
            <a:endParaRPr lang="en-US" altLang="tr-TR" sz="4000" dirty="0">
              <a:solidFill>
                <a:srgbClr val="FF0000"/>
              </a:solidFill>
            </a:endParaRPr>
          </a:p>
        </p:txBody>
      </p:sp>
    </p:spTree>
    <p:extLst>
      <p:ext uri="{BB962C8B-B14F-4D97-AF65-F5344CB8AC3E}">
        <p14:creationId xmlns:p14="http://schemas.microsoft.com/office/powerpoint/2010/main" val="359634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85455" y="613074"/>
            <a:ext cx="9102436" cy="5632311"/>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ETKİLER</a:t>
            </a:r>
          </a:p>
          <a:p>
            <a:endParaRPr lang="tr-TR" b="1" dirty="0">
              <a:latin typeface="Arial" panose="020B0604020202020204" pitchFamily="34" charset="0"/>
              <a:cs typeface="Arial" panose="020B0604020202020204" pitchFamily="34" charset="0"/>
            </a:endParaRPr>
          </a:p>
          <a:p>
            <a:r>
              <a:rPr lang="tr-TR" dirty="0"/>
              <a:t>Yarı saydam atmosfer, radyasyonu radyo sinyalini azaltır ve termal olarak yayılarak gürültüyü arttırır.</a:t>
            </a:r>
          </a:p>
          <a:p>
            <a:endParaRPr lang="tr-TR" b="1" dirty="0">
              <a:latin typeface="Arial" panose="020B0604020202020204" pitchFamily="34" charset="0"/>
              <a:cs typeface="Arial" panose="020B0604020202020204" pitchFamily="34" charset="0"/>
            </a:endParaRPr>
          </a:p>
          <a:p>
            <a:r>
              <a:rPr lang="tr-TR" dirty="0"/>
              <a:t>Ayrıca, su buharı dağılımındaki homojenliklerde, atmosferdeki elektrik yolu uzunluğunda değişikliklere neden olur. Bu da radyo görüntülerin hassasiyetini ve çözünürlüğünü bozan faz hataları ortaya çıkarır.</a:t>
            </a:r>
          </a:p>
          <a:p>
            <a:endParaRPr lang="tr-TR" dirty="0"/>
          </a:p>
          <a:p>
            <a:r>
              <a:rPr lang="tr-TR" dirty="0"/>
              <a:t>Radyo dalgaları ıslak havadan kuru havadan ziyade daha yavaş geçtiğinden, su buharı içeriğindeki dalgalanmalar, elektrik yolu uzunluğunda atmosfer boyunca değişikliklere neden olur. Atmosferik su buharı dağılımındaki homojen olmayan maddeler de gökyüzünün parlaklığında dalgalanmalar meydana getirir.</a:t>
            </a:r>
          </a:p>
          <a:p>
            <a:endParaRPr lang="tr-TR" dirty="0"/>
          </a:p>
          <a:p>
            <a:endParaRPr lang="tr-TR" dirty="0"/>
          </a:p>
          <a:p>
            <a:endParaRPr lang="tr-TR" dirty="0"/>
          </a:p>
          <a:p>
            <a:endParaRPr lang="tr-TR" dirty="0"/>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r>
              <a:rPr lang="tr-TR" dirty="0"/>
              <a:t>  </a:t>
            </a:r>
          </a:p>
        </p:txBody>
      </p:sp>
    </p:spTree>
    <p:extLst>
      <p:ext uri="{BB962C8B-B14F-4D97-AF65-F5344CB8AC3E}">
        <p14:creationId xmlns:p14="http://schemas.microsoft.com/office/powerpoint/2010/main" val="305156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428178"/>
            <a:ext cx="10972800" cy="6001643"/>
          </a:xfrm>
          <a:prstGeom prst="rect">
            <a:avLst/>
          </a:prstGeom>
        </p:spPr>
        <p:txBody>
          <a:bodyPr wrap="square">
            <a:spAutoFit/>
          </a:bodyPr>
          <a:lstStyle/>
          <a:p>
            <a:r>
              <a:rPr lang="tr-TR" sz="2400" b="1" dirty="0" err="1">
                <a:latin typeface="Arial" panose="020B0604020202020204" pitchFamily="34" charset="0"/>
                <a:cs typeface="Arial" panose="020B0604020202020204" pitchFamily="34" charset="0"/>
              </a:rPr>
              <a:t>Radyofrekans</a:t>
            </a:r>
            <a:r>
              <a:rPr lang="tr-TR" sz="2400" b="1" dirty="0">
                <a:latin typeface="Arial" panose="020B0604020202020204" pitchFamily="34" charset="0"/>
                <a:cs typeface="Arial" panose="020B0604020202020204" pitchFamily="34" charset="0"/>
              </a:rPr>
              <a:t> kirliliği</a:t>
            </a:r>
          </a:p>
          <a:p>
            <a:endParaRPr lang="tr-TR" sz="2400" b="1" dirty="0">
              <a:latin typeface="Arial" panose="020B0604020202020204" pitchFamily="34" charset="0"/>
              <a:cs typeface="Arial" panose="020B0604020202020204" pitchFamily="34" charset="0"/>
            </a:endParaRPr>
          </a:p>
          <a:p>
            <a:r>
              <a:rPr lang="tr-TR" sz="2400" b="1" dirty="0">
                <a:latin typeface="Arial" panose="020B0604020202020204" pitchFamily="34" charset="0"/>
                <a:cs typeface="Arial" panose="020B0604020202020204" pitchFamily="34" charset="0"/>
              </a:rPr>
              <a:t>Neden olan  kaynaklar: </a:t>
            </a:r>
          </a:p>
          <a:p>
            <a:endParaRPr lang="tr-TR" sz="2400" b="1" dirty="0">
              <a:latin typeface="Arial" panose="020B0604020202020204" pitchFamily="34" charset="0"/>
              <a:cs typeface="Arial" panose="020B0604020202020204" pitchFamily="34" charset="0"/>
            </a:endParaRPr>
          </a:p>
          <a:p>
            <a:r>
              <a:rPr lang="tr-TR" dirty="0"/>
              <a:t>Sabit veya mobil yayıcılar, radyo telefonlar, radarlar, yüksek gerilim iletim hatları, endüstriyel fırınlar ve diğerleri. Örneğin, bir cep telefonu sinyali 1012 </a:t>
            </a:r>
            <a:r>
              <a:rPr lang="tr-TR" dirty="0" err="1"/>
              <a:t>Jy'dir</a:t>
            </a:r>
            <a:r>
              <a:rPr lang="tr-TR" dirty="0"/>
              <a:t>, burada 1 </a:t>
            </a:r>
            <a:r>
              <a:rPr lang="tr-TR" dirty="0" err="1"/>
              <a:t>Jy</a:t>
            </a:r>
            <a:r>
              <a:rPr lang="tr-TR" dirty="0"/>
              <a:t> 10**32 </a:t>
            </a:r>
            <a:r>
              <a:rPr lang="tr-TR" dirty="0" err="1"/>
              <a:t>Wm</a:t>
            </a:r>
            <a:r>
              <a:rPr lang="tr-TR" dirty="0"/>
              <a:t>**2 Hz**2'dir. Bununla birlikte, radyo astronomik bir kaynak için tipik spektral güç akısı yoğunluğu </a:t>
            </a:r>
            <a:r>
              <a:rPr lang="tr-TR" dirty="0" err="1"/>
              <a:t>mJy</a:t>
            </a:r>
            <a:r>
              <a:rPr lang="tr-TR" dirty="0"/>
              <a:t> seviyesindedir.</a:t>
            </a:r>
          </a:p>
          <a:p>
            <a:endParaRPr lang="tr-TR" dirty="0"/>
          </a:p>
          <a:p>
            <a:r>
              <a:rPr lang="tr-TR" dirty="0"/>
              <a:t>Radyoastronomi için gerekli olan spesifik spektral bantlar, frekans tahsisi adı altında Uluslararası Astronomik Birliği tarafından belirlenmiştir.</a:t>
            </a:r>
          </a:p>
          <a:p>
            <a:endParaRPr lang="tr-TR" dirty="0"/>
          </a:p>
          <a:p>
            <a:r>
              <a:rPr lang="tr-TR" dirty="0"/>
              <a:t>İnsan yapımı titreşimler sorunu, optik interferometrinin ortaya çıkması yüksek derecede </a:t>
            </a:r>
            <a:r>
              <a:rPr lang="tr-TR" dirty="0" err="1"/>
              <a:t>stabilite</a:t>
            </a:r>
            <a:r>
              <a:rPr lang="tr-TR" dirty="0"/>
              <a:t> gerektiren yerçekimi dalgalarının tespiti ile önen kazanmıştır.</a:t>
            </a:r>
          </a:p>
          <a:p>
            <a:endParaRPr lang="tr-TR" dirty="0"/>
          </a:p>
          <a:p>
            <a:r>
              <a:rPr lang="tr-TR" dirty="0" err="1"/>
              <a:t>Aerosollerin</a:t>
            </a:r>
            <a:r>
              <a:rPr lang="tr-TR" dirty="0"/>
              <a:t> kontrolü ve daha genel olarak, endüstriyel atıkların atmosfere bırakılması, çevreyi korumada genel bir kaygıdır.</a:t>
            </a:r>
          </a:p>
          <a:p>
            <a:endParaRPr lang="tr-TR" dirty="0"/>
          </a:p>
          <a:p>
            <a:r>
              <a:rPr lang="tr-TR" dirty="0"/>
              <a:t>Bununla birlikte, endüstriyel faaliyetler ve özellikle yakın zamanlarda gelişebilecek olan uzay madenciliği büyük bir dikkatle izlenmelidir.</a:t>
            </a:r>
          </a:p>
          <a:p>
            <a:endParaRPr lang="tr-TR" dirty="0"/>
          </a:p>
        </p:txBody>
      </p:sp>
    </p:spTree>
    <p:extLst>
      <p:ext uri="{BB962C8B-B14F-4D97-AF65-F5344CB8AC3E}">
        <p14:creationId xmlns:p14="http://schemas.microsoft.com/office/powerpoint/2010/main" val="108187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2272B5C-2CD3-C94F-9C73-887E3318C837}"/>
              </a:ext>
            </a:extLst>
          </p:cNvPr>
          <p:cNvSpPr txBox="1"/>
          <p:nvPr/>
        </p:nvSpPr>
        <p:spPr>
          <a:xfrm>
            <a:off x="3685310" y="3214255"/>
            <a:ext cx="4416594" cy="769441"/>
          </a:xfrm>
          <a:prstGeom prst="rect">
            <a:avLst/>
          </a:prstGeom>
          <a:noFill/>
        </p:spPr>
        <p:txBody>
          <a:bodyPr wrap="none" rtlCol="0">
            <a:spAutoFit/>
          </a:bodyPr>
          <a:lstStyle/>
          <a:p>
            <a:r>
              <a:rPr lang="tr-TR" sz="4400" b="1" dirty="0">
                <a:solidFill>
                  <a:srgbClr val="FF0000"/>
                </a:solidFill>
                <a:latin typeface="Arial" panose="020B0604020202020204" pitchFamily="34" charset="0"/>
                <a:cs typeface="Arial" panose="020B0604020202020204" pitchFamily="34" charset="0"/>
              </a:rPr>
              <a:t>TEŞEKKÜRLER</a:t>
            </a:r>
          </a:p>
        </p:txBody>
      </p:sp>
    </p:spTree>
    <p:extLst>
      <p:ext uri="{BB962C8B-B14F-4D97-AF65-F5344CB8AC3E}">
        <p14:creationId xmlns:p14="http://schemas.microsoft.com/office/powerpoint/2010/main" val="181207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80302EA-0FBC-EE41-ABEE-5486CF1940CE}"/>
              </a:ext>
            </a:extLst>
          </p:cNvPr>
          <p:cNvSpPr/>
          <p:nvPr/>
        </p:nvSpPr>
        <p:spPr>
          <a:xfrm>
            <a:off x="647700" y="844847"/>
            <a:ext cx="6096000" cy="4528227"/>
          </a:xfrm>
          <a:prstGeom prst="rect">
            <a:avLst/>
          </a:prstGeom>
        </p:spPr>
        <p:txBody>
          <a:bodyPr>
            <a:spAutoFit/>
          </a:bodyPr>
          <a:lstStyle/>
          <a:p>
            <a:pPr>
              <a:spcAft>
                <a:spcPts val="0"/>
              </a:spcAft>
            </a:pPr>
            <a:r>
              <a:rPr lang="tr-TR" dirty="0">
                <a:solidFill>
                  <a:srgbClr val="000000"/>
                </a:solidFill>
                <a:latin typeface="Times New Roman" panose="02020603050405020304" pitchFamily="18" charset="0"/>
                <a:ea typeface="Calibri" panose="020F0502020204030204" pitchFamily="34" charset="0"/>
              </a:rPr>
              <a:t>Büyük çaplı teleskopları barındıran gözlemevleri için yer seçim kriterleri; </a:t>
            </a:r>
          </a:p>
          <a:p>
            <a:pPr>
              <a:spcAft>
                <a:spcPts val="835"/>
              </a:spcAft>
            </a:pPr>
            <a:r>
              <a:rPr lang="tr-TR" dirty="0">
                <a:solidFill>
                  <a:srgbClr val="000000"/>
                </a:solidFill>
                <a:latin typeface="Times New Roman" panose="02020603050405020304" pitchFamily="18" charset="0"/>
                <a:ea typeface="Calibri" panose="020F0502020204030204" pitchFamily="34" charset="0"/>
              </a:rPr>
              <a:t>- Açık gece sayısının fazlalığı (&gt;200 gece), </a:t>
            </a:r>
          </a:p>
          <a:p>
            <a:pPr>
              <a:spcAft>
                <a:spcPts val="835"/>
              </a:spcAft>
            </a:pPr>
            <a:r>
              <a:rPr lang="tr-TR" dirty="0">
                <a:solidFill>
                  <a:srgbClr val="000000"/>
                </a:solidFill>
                <a:latin typeface="Times New Roman" panose="02020603050405020304" pitchFamily="18" charset="0"/>
                <a:ea typeface="Calibri" panose="020F0502020204030204" pitchFamily="34" charset="0"/>
              </a:rPr>
              <a:t>- Işık, ısı, elektromanyetik, toz, duman, yapılaşma kirliliklerinden uzak, </a:t>
            </a:r>
          </a:p>
          <a:p>
            <a:pPr>
              <a:spcAft>
                <a:spcPts val="835"/>
              </a:spcAft>
            </a:pPr>
            <a:r>
              <a:rPr lang="tr-TR" dirty="0">
                <a:solidFill>
                  <a:srgbClr val="000000"/>
                </a:solidFill>
                <a:latin typeface="Times New Roman" panose="02020603050405020304" pitchFamily="18" charset="0"/>
                <a:ea typeface="Calibri" panose="020F0502020204030204" pitchFamily="34" charset="0"/>
              </a:rPr>
              <a:t>- Uygun rüzgâr hızı (&lt;12 m/s) ve mümkünse kararlı rüzgâr yönü, </a:t>
            </a:r>
          </a:p>
          <a:p>
            <a:pPr>
              <a:spcAft>
                <a:spcPts val="835"/>
              </a:spcAft>
            </a:pPr>
            <a:r>
              <a:rPr lang="tr-TR" dirty="0">
                <a:solidFill>
                  <a:srgbClr val="000000"/>
                </a:solidFill>
                <a:latin typeface="Times New Roman" panose="02020603050405020304" pitchFamily="18" charset="0"/>
                <a:ea typeface="Calibri" panose="020F0502020204030204" pitchFamily="34" charset="0"/>
              </a:rPr>
              <a:t>- Yüksek rakım (ince ve temiz atmosfer tabakası) (&gt;2000 m), </a:t>
            </a:r>
          </a:p>
          <a:p>
            <a:pPr>
              <a:spcAft>
                <a:spcPts val="835"/>
              </a:spcAft>
            </a:pPr>
            <a:r>
              <a:rPr lang="tr-TR" dirty="0">
                <a:solidFill>
                  <a:srgbClr val="000000"/>
                </a:solidFill>
                <a:latin typeface="Times New Roman" panose="02020603050405020304" pitchFamily="18" charset="0"/>
                <a:ea typeface="Calibri" panose="020F0502020204030204" pitchFamily="34" charset="0"/>
              </a:rPr>
              <a:t>- Düşük atmosferik sıcaklık ve nem oranı, </a:t>
            </a:r>
          </a:p>
          <a:p>
            <a:pPr>
              <a:spcAft>
                <a:spcPts val="0"/>
              </a:spcAft>
            </a:pPr>
            <a:r>
              <a:rPr lang="tr-TR" dirty="0">
                <a:solidFill>
                  <a:srgbClr val="000000"/>
                </a:solidFill>
                <a:latin typeface="Times New Roman" panose="02020603050405020304" pitchFamily="18" charset="0"/>
                <a:ea typeface="Calibri" panose="020F0502020204030204" pitchFamily="34" charset="0"/>
              </a:rPr>
              <a:t>- Altyapı, ekipman ve ekip potansiyeli, </a:t>
            </a:r>
          </a:p>
          <a:p>
            <a:pPr>
              <a:spcAft>
                <a:spcPts val="0"/>
              </a:spcAft>
            </a:pPr>
            <a:r>
              <a:rPr lang="tr-TR" dirty="0">
                <a:solidFill>
                  <a:srgbClr val="000000"/>
                </a:solidFill>
                <a:latin typeface="Times New Roman" panose="02020603050405020304" pitchFamily="18" charset="0"/>
                <a:ea typeface="Calibri" panose="020F0502020204030204" pitchFamily="34" charset="0"/>
              </a:rPr>
              <a:t> </a:t>
            </a: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Şeklinde sıralanabilir. Benzer şekilde, küçük çaplı teleskoplara sahip gözlemevleri için de bu kriterlere göre yer seçimi yapılmaya özen gösterilmektedir.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a:extLst>
              <a:ext uri="{FF2B5EF4-FFF2-40B4-BE49-F238E27FC236}">
                <a16:creationId xmlns:a16="http://schemas.microsoft.com/office/drawing/2014/main" id="{24B153B0-AC60-034D-9F2E-28BFBACC8972}"/>
              </a:ext>
            </a:extLst>
          </p:cNvPr>
          <p:cNvSpPr/>
          <p:nvPr/>
        </p:nvSpPr>
        <p:spPr>
          <a:xfrm>
            <a:off x="6454140" y="2449020"/>
            <a:ext cx="6096000" cy="1959960"/>
          </a:xfrm>
          <a:prstGeom prst="rect">
            <a:avLst/>
          </a:prstGeom>
        </p:spPr>
        <p:txBody>
          <a:bodyPr>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Bir gözlemevinin astronomik gözlem kalitesini, barındırdığı ekipmanların (teleskop ve gözlemsel aygıtlar gibi) yanında atmosferik özellikleri de (açık gece sayısı, astronomik görüş, atmosferik sönümleme katsayısı, rüzgâr hızı, nem oranı ve sıcaklık değişimi gibi) belirler.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41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BAE9C44D-D456-F343-9DD7-34F430828B1A}"/>
              </a:ext>
            </a:extLst>
          </p:cNvPr>
          <p:cNvPicPr>
            <a:picLocks noChangeAspect="1"/>
          </p:cNvPicPr>
          <p:nvPr/>
        </p:nvPicPr>
        <p:blipFill>
          <a:blip r:embed="rId2"/>
          <a:stretch>
            <a:fillRect/>
          </a:stretch>
        </p:blipFill>
        <p:spPr>
          <a:xfrm>
            <a:off x="643467" y="839047"/>
            <a:ext cx="10905066" cy="5179906"/>
          </a:xfrm>
          <a:prstGeom prst="rect">
            <a:avLst/>
          </a:prstGeom>
        </p:spPr>
      </p:pic>
    </p:spTree>
    <p:extLst>
      <p:ext uri="{BB962C8B-B14F-4D97-AF65-F5344CB8AC3E}">
        <p14:creationId xmlns:p14="http://schemas.microsoft.com/office/powerpoint/2010/main" val="113088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0D29187-9F38-EC4D-A782-A702F9ED8AA9}"/>
              </a:ext>
            </a:extLst>
          </p:cNvPr>
          <p:cNvSpPr/>
          <p:nvPr/>
        </p:nvSpPr>
        <p:spPr>
          <a:xfrm>
            <a:off x="8010201" y="272308"/>
            <a:ext cx="3823403" cy="369332"/>
          </a:xfrm>
          <a:prstGeom prst="rect">
            <a:avLst/>
          </a:prstGeom>
        </p:spPr>
        <p:txBody>
          <a:bodyPr wrap="square">
            <a:spAutoFit/>
          </a:bodyPr>
          <a:lstStyle/>
          <a:p>
            <a:r>
              <a:rPr lang="tr-TR" dirty="0">
                <a:latin typeface="Calibri" panose="020F0502020204030204" pitchFamily="34" charset="0"/>
                <a:ea typeface="Calibri" panose="020F0502020204030204" pitchFamily="34" charset="0"/>
                <a:cs typeface="Times New Roman" panose="02020603050405020304" pitchFamily="18" charset="0"/>
              </a:rPr>
              <a:t>Diğer bir önemli kriter olan nem oranı </a:t>
            </a:r>
            <a:endParaRPr lang="tr-TR" dirty="0"/>
          </a:p>
        </p:txBody>
      </p:sp>
      <p:sp>
        <p:nvSpPr>
          <p:cNvPr id="4" name="Dikdörtgen 3">
            <a:extLst>
              <a:ext uri="{FF2B5EF4-FFF2-40B4-BE49-F238E27FC236}">
                <a16:creationId xmlns:a16="http://schemas.microsoft.com/office/drawing/2014/main" id="{BED116F2-13E9-174D-96EF-A50AF917D35F}"/>
              </a:ext>
            </a:extLst>
          </p:cNvPr>
          <p:cNvSpPr/>
          <p:nvPr/>
        </p:nvSpPr>
        <p:spPr>
          <a:xfrm>
            <a:off x="6156961" y="4146460"/>
            <a:ext cx="6096000" cy="1638013"/>
          </a:xfrm>
          <a:prstGeom prst="rect">
            <a:avLst/>
          </a:prstGeom>
        </p:spPr>
        <p:txBody>
          <a:bodyPr>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Atmosfer; rüzgâr, nem ve en önemlisi kendi tabakaları arasındaki sıcaklık farklarından dolayı yerel kararsızlıklar (türbülans) gösterir.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tr-TR" dirty="0">
                <a:solidFill>
                  <a:srgbClr val="000000"/>
                </a:solidFill>
                <a:latin typeface="Times New Roman" panose="02020603050405020304" pitchFamily="18" charset="0"/>
                <a:ea typeface="Calibri" panose="020F0502020204030204" pitchFamily="34" charset="0"/>
              </a:rPr>
              <a:t>Kuvvetli rüzgârlar havanın soğumasına ve bu sebeple havanın yükselerek türbülansın artmasına sebep olacaktır. </a:t>
            </a:r>
          </a:p>
        </p:txBody>
      </p:sp>
      <p:pic>
        <p:nvPicPr>
          <p:cNvPr id="6" name="Resim 5">
            <a:extLst>
              <a:ext uri="{FF2B5EF4-FFF2-40B4-BE49-F238E27FC236}">
                <a16:creationId xmlns:a16="http://schemas.microsoft.com/office/drawing/2014/main" id="{92CD40F0-E809-9544-80DE-9A36DB0725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8396" y="215885"/>
            <a:ext cx="4831080" cy="2378012"/>
          </a:xfrm>
          <a:prstGeom prst="rect">
            <a:avLst/>
          </a:prstGeom>
          <a:noFill/>
          <a:ln>
            <a:noFill/>
          </a:ln>
        </p:spPr>
      </p:pic>
      <p:pic>
        <p:nvPicPr>
          <p:cNvPr id="7" name="Resim 6">
            <a:extLst>
              <a:ext uri="{FF2B5EF4-FFF2-40B4-BE49-F238E27FC236}">
                <a16:creationId xmlns:a16="http://schemas.microsoft.com/office/drawing/2014/main" id="{D5E7E97B-F412-6347-AF6B-CE8A5A8790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0158" y="1404891"/>
            <a:ext cx="4775643" cy="2378012"/>
          </a:xfrm>
          <a:prstGeom prst="rect">
            <a:avLst/>
          </a:prstGeom>
          <a:noFill/>
          <a:ln>
            <a:noFill/>
          </a:ln>
        </p:spPr>
      </p:pic>
      <p:pic>
        <p:nvPicPr>
          <p:cNvPr id="8" name="Resim 7">
            <a:extLst>
              <a:ext uri="{FF2B5EF4-FFF2-40B4-BE49-F238E27FC236}">
                <a16:creationId xmlns:a16="http://schemas.microsoft.com/office/drawing/2014/main" id="{CB72D747-1CF7-584A-9DFA-0DC26097229A}"/>
              </a:ext>
            </a:extLst>
          </p:cNvPr>
          <p:cNvPicPr/>
          <p:nvPr/>
        </p:nvPicPr>
        <p:blipFill>
          <a:blip r:embed="rId4"/>
          <a:stretch>
            <a:fillRect/>
          </a:stretch>
        </p:blipFill>
        <p:spPr>
          <a:xfrm>
            <a:off x="1259397" y="4061753"/>
            <a:ext cx="4775643" cy="2542911"/>
          </a:xfrm>
          <a:prstGeom prst="rect">
            <a:avLst/>
          </a:prstGeom>
        </p:spPr>
      </p:pic>
      <p:sp>
        <p:nvSpPr>
          <p:cNvPr id="9" name="Dikdörtgen 8">
            <a:extLst>
              <a:ext uri="{FF2B5EF4-FFF2-40B4-BE49-F238E27FC236}">
                <a16:creationId xmlns:a16="http://schemas.microsoft.com/office/drawing/2014/main" id="{06AC11B4-6F6D-7949-A302-3B42CEE9DF88}"/>
              </a:ext>
            </a:extLst>
          </p:cNvPr>
          <p:cNvSpPr/>
          <p:nvPr/>
        </p:nvSpPr>
        <p:spPr>
          <a:xfrm>
            <a:off x="206199" y="3361341"/>
            <a:ext cx="5120633" cy="375552"/>
          </a:xfrm>
          <a:prstGeom prst="rect">
            <a:avLst/>
          </a:prstGeom>
        </p:spPr>
        <p:txBody>
          <a:bodyPr wrap="none">
            <a:spAutoFit/>
          </a:bodyPr>
          <a:lstStyle/>
          <a:p>
            <a:pPr algn="ct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Türkiye bulutluluk dağılım haritası (</a:t>
            </a:r>
            <a:r>
              <a:rPr lang="tr-TR" dirty="0" err="1">
                <a:latin typeface="Calibri" panose="020F0502020204030204" pitchFamily="34" charset="0"/>
                <a:ea typeface="Calibri" panose="020F0502020204030204" pitchFamily="34" charset="0"/>
                <a:cs typeface="Times New Roman" panose="02020603050405020304" pitchFamily="18" charset="0"/>
              </a:rPr>
              <a:t>Aksaker</a:t>
            </a:r>
            <a:r>
              <a:rPr lang="tr-TR" dirty="0">
                <a:latin typeface="Calibri" panose="020F0502020204030204" pitchFamily="34" charset="0"/>
                <a:ea typeface="Calibri" panose="020F0502020204030204" pitchFamily="34" charset="0"/>
                <a:cs typeface="Times New Roman" panose="02020603050405020304" pitchFamily="18" charset="0"/>
              </a:rPr>
              <a:t> vd. 2015)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Dikdörtgen 9">
            <a:extLst>
              <a:ext uri="{FF2B5EF4-FFF2-40B4-BE49-F238E27FC236}">
                <a16:creationId xmlns:a16="http://schemas.microsoft.com/office/drawing/2014/main" id="{F827F5C3-B9C1-8942-87B1-77AAAADE7046}"/>
              </a:ext>
            </a:extLst>
          </p:cNvPr>
          <p:cNvSpPr/>
          <p:nvPr/>
        </p:nvSpPr>
        <p:spPr>
          <a:xfrm>
            <a:off x="6156961" y="672085"/>
            <a:ext cx="6096000" cy="671915"/>
          </a:xfrm>
          <a:prstGeom prst="rect">
            <a:avLst/>
          </a:prstGeom>
        </p:spPr>
        <p:txBody>
          <a:bodyPr>
            <a:spAutoFit/>
          </a:bodyPr>
          <a:lstStyle/>
          <a:p>
            <a:pPr algn="ct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Türkiye‟de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yoğuşabilir</a:t>
            </a:r>
            <a:r>
              <a:rPr lang="tr-TR" dirty="0">
                <a:latin typeface="Calibri" panose="020F0502020204030204" pitchFamily="34" charset="0"/>
                <a:ea typeface="Calibri" panose="020F0502020204030204" pitchFamily="34" charset="0"/>
                <a:cs typeface="Times New Roman" panose="02020603050405020304" pitchFamily="18" charset="0"/>
              </a:rPr>
              <a:t> su buharı (PWV) dağılım haritası (</a:t>
            </a:r>
            <a:r>
              <a:rPr lang="tr-TR" dirty="0" err="1">
                <a:latin typeface="Calibri" panose="020F0502020204030204" pitchFamily="34" charset="0"/>
                <a:ea typeface="Calibri" panose="020F0502020204030204" pitchFamily="34" charset="0"/>
                <a:cs typeface="Times New Roman" panose="02020603050405020304" pitchFamily="18" charset="0"/>
              </a:rPr>
              <a:t>Aksaker</a:t>
            </a:r>
            <a:r>
              <a:rPr lang="tr-TR" dirty="0">
                <a:latin typeface="Calibri" panose="020F0502020204030204" pitchFamily="34" charset="0"/>
                <a:ea typeface="Calibri" panose="020F0502020204030204" pitchFamily="34" charset="0"/>
                <a:cs typeface="Times New Roman" panose="02020603050405020304" pitchFamily="18" charset="0"/>
              </a:rPr>
              <a:t> vd. 2015)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a:extLst>
              <a:ext uri="{FF2B5EF4-FFF2-40B4-BE49-F238E27FC236}">
                <a16:creationId xmlns:a16="http://schemas.microsoft.com/office/drawing/2014/main" id="{19A89041-28C6-4547-894C-718AE44ED4C5}"/>
              </a:ext>
            </a:extLst>
          </p:cNvPr>
          <p:cNvSpPr/>
          <p:nvPr/>
        </p:nvSpPr>
        <p:spPr>
          <a:xfrm>
            <a:off x="6156961" y="6062140"/>
            <a:ext cx="5828840"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Türkiye üzerindeki rüzgar hızı değişimi(</a:t>
            </a:r>
            <a:r>
              <a:rPr lang="tr-TR" dirty="0" err="1">
                <a:latin typeface="Times New Roman" panose="02020603050405020304" pitchFamily="18" charset="0"/>
                <a:ea typeface="Calibri" panose="020F0502020204030204" pitchFamily="34" charset="0"/>
              </a:rPr>
              <a:t>Aksaker</a:t>
            </a:r>
            <a:r>
              <a:rPr lang="tr-TR" dirty="0">
                <a:latin typeface="Times New Roman" panose="02020603050405020304" pitchFamily="18" charset="0"/>
                <a:ea typeface="Calibri" panose="020F0502020204030204" pitchFamily="34" charset="0"/>
              </a:rPr>
              <a:t> vd. 2015).</a:t>
            </a:r>
            <a:r>
              <a:rPr lang="tr-TR" dirty="0"/>
              <a:t> </a:t>
            </a:r>
          </a:p>
        </p:txBody>
      </p:sp>
    </p:spTree>
    <p:extLst>
      <p:ext uri="{BB962C8B-B14F-4D97-AF65-F5344CB8AC3E}">
        <p14:creationId xmlns:p14="http://schemas.microsoft.com/office/powerpoint/2010/main" val="2725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cstate="print"/>
          <a:srcRect/>
          <a:stretch>
            <a:fillRect/>
          </a:stretch>
        </p:blipFill>
        <p:spPr bwMode="auto">
          <a:xfrm>
            <a:off x="1524000" y="3652846"/>
            <a:ext cx="5643602" cy="3205154"/>
          </a:xfrm>
          <a:prstGeom prst="rect">
            <a:avLst/>
          </a:prstGeom>
          <a:noFill/>
          <a:ln w="9525">
            <a:noFill/>
            <a:miter lim="800000"/>
            <a:headEnd/>
            <a:tailEnd/>
          </a:ln>
          <a:effectLst/>
        </p:spPr>
      </p:pic>
      <p:pic>
        <p:nvPicPr>
          <p:cNvPr id="70658" name="Picture 2"/>
          <p:cNvPicPr>
            <a:picLocks noChangeAspect="1" noChangeArrowheads="1"/>
          </p:cNvPicPr>
          <p:nvPr/>
        </p:nvPicPr>
        <p:blipFill>
          <a:blip r:embed="rId4" cstate="print"/>
          <a:srcRect/>
          <a:stretch>
            <a:fillRect/>
          </a:stretch>
        </p:blipFill>
        <p:spPr bwMode="auto">
          <a:xfrm rot="5400000">
            <a:off x="2702727" y="234049"/>
            <a:ext cx="2071702" cy="4429156"/>
          </a:xfrm>
          <a:prstGeom prst="rect">
            <a:avLst/>
          </a:prstGeom>
          <a:noFill/>
          <a:ln w="9525">
            <a:noFill/>
            <a:miter lim="800000"/>
            <a:headEnd/>
            <a:tailEnd/>
          </a:ln>
          <a:effectLst/>
        </p:spPr>
      </p:pic>
      <p:pic>
        <p:nvPicPr>
          <p:cNvPr id="70660" name="Picture 4"/>
          <p:cNvPicPr>
            <a:picLocks noChangeAspect="1" noChangeArrowheads="1"/>
          </p:cNvPicPr>
          <p:nvPr/>
        </p:nvPicPr>
        <p:blipFill>
          <a:blip r:embed="rId5" cstate="print"/>
          <a:srcRect/>
          <a:stretch>
            <a:fillRect/>
          </a:stretch>
        </p:blipFill>
        <p:spPr bwMode="auto">
          <a:xfrm>
            <a:off x="6024562" y="1285860"/>
            <a:ext cx="4643438" cy="3190882"/>
          </a:xfrm>
          <a:prstGeom prst="rect">
            <a:avLst/>
          </a:prstGeom>
          <a:noFill/>
          <a:ln w="9525">
            <a:noFill/>
            <a:miter lim="800000"/>
            <a:headEnd/>
            <a:tailEnd/>
          </a:ln>
          <a:effectLst/>
        </p:spPr>
      </p:pic>
      <p:sp>
        <p:nvSpPr>
          <p:cNvPr id="7" name="Title 1"/>
          <p:cNvSpPr txBox="1">
            <a:spLocks/>
          </p:cNvSpPr>
          <p:nvPr/>
        </p:nvSpPr>
        <p:spPr>
          <a:xfrm>
            <a:off x="1524000" y="0"/>
            <a:ext cx="9144000" cy="642934"/>
          </a:xfrm>
          <a:prstGeom prst="rect">
            <a:avLst/>
          </a:prstGeom>
          <a:gradFill rotWithShape="0">
            <a:gsLst>
              <a:gs pos="0">
                <a:srgbClr val="3399FF"/>
              </a:gs>
              <a:gs pos="100000">
                <a:srgbClr val="000099"/>
              </a:gs>
            </a:gsLst>
            <a:path path="shape">
              <a:fillToRect l="50000" t="50000" r="50000" b="50000"/>
            </a:path>
          </a:gradFill>
          <a:ln w="38100">
            <a:solidFill>
              <a:srgbClr val="000066"/>
            </a:solid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US" sz="3200" dirty="0">
                <a:solidFill>
                  <a:schemeClr val="bg1"/>
                </a:solidFill>
                <a:latin typeface="Times New Roman" pitchFamily="18" charset="0"/>
                <a:cs typeface="Times New Roman" pitchFamily="18" charset="0"/>
              </a:rPr>
              <a:t>Simplified Description of propagation modes</a:t>
            </a:r>
          </a:p>
        </p:txBody>
      </p:sp>
    </p:spTree>
    <p:extLst>
      <p:ext uri="{BB962C8B-B14F-4D97-AF65-F5344CB8AC3E}">
        <p14:creationId xmlns:p14="http://schemas.microsoft.com/office/powerpoint/2010/main" val="32959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1981201" y="2010508"/>
            <a:ext cx="4038600" cy="4572000"/>
          </a:xfrm>
        </p:spPr>
        <p:txBody>
          <a:bodyPr/>
          <a:lstStyle/>
          <a:p>
            <a:pPr>
              <a:lnSpc>
                <a:spcPct val="90000"/>
              </a:lnSpc>
            </a:pPr>
            <a:r>
              <a:rPr lang="en-US" sz="2200" dirty="0" err="1"/>
              <a:t>Opasite</a:t>
            </a:r>
            <a:endParaRPr lang="en-US" sz="2200" dirty="0"/>
          </a:p>
          <a:p>
            <a:pPr lvl="1">
              <a:lnSpc>
                <a:spcPct val="90000"/>
              </a:lnSpc>
            </a:pPr>
            <a:r>
              <a:rPr lang="en-US" sz="2000" dirty="0" err="1"/>
              <a:t>Kalibrasyon</a:t>
            </a:r>
            <a:endParaRPr lang="en-US" sz="2000" dirty="0"/>
          </a:p>
          <a:p>
            <a:pPr lvl="1">
              <a:lnSpc>
                <a:spcPct val="90000"/>
              </a:lnSpc>
            </a:pPr>
            <a:r>
              <a:rPr lang="en-US" sz="2000" dirty="0" err="1"/>
              <a:t>Sistem</a:t>
            </a:r>
            <a:r>
              <a:rPr lang="en-US" sz="2000" dirty="0"/>
              <a:t> </a:t>
            </a:r>
            <a:r>
              <a:rPr lang="en-US" sz="2000" dirty="0" err="1"/>
              <a:t>performansı</a:t>
            </a:r>
            <a:r>
              <a:rPr lang="en-US" sz="2000" dirty="0"/>
              <a:t> – </a:t>
            </a:r>
            <a:r>
              <a:rPr lang="en-US" sz="2000" dirty="0" err="1"/>
              <a:t>T</a:t>
            </a:r>
            <a:r>
              <a:rPr lang="en-US" sz="2000" baseline="-25000" dirty="0" err="1"/>
              <a:t>sys</a:t>
            </a:r>
            <a:endParaRPr lang="en-US" sz="2000" baseline="-25000" dirty="0"/>
          </a:p>
          <a:p>
            <a:pPr lvl="1">
              <a:lnSpc>
                <a:spcPct val="90000"/>
              </a:lnSpc>
            </a:pPr>
            <a:r>
              <a:rPr lang="en-US" sz="2000" dirty="0" err="1"/>
              <a:t>Gözlem</a:t>
            </a:r>
            <a:r>
              <a:rPr lang="en-US" sz="2000" dirty="0"/>
              <a:t> </a:t>
            </a:r>
            <a:r>
              <a:rPr lang="en-US" sz="2000" dirty="0" err="1"/>
              <a:t>teknikleri</a:t>
            </a:r>
            <a:endParaRPr lang="en-US" sz="2000" dirty="0"/>
          </a:p>
          <a:p>
            <a:pPr lvl="1">
              <a:lnSpc>
                <a:spcPct val="90000"/>
              </a:lnSpc>
            </a:pPr>
            <a:r>
              <a:rPr lang="en-US" sz="2000" dirty="0"/>
              <a:t>Hardware </a:t>
            </a:r>
            <a:r>
              <a:rPr lang="en-US" sz="2000" dirty="0" err="1"/>
              <a:t>tasarımı</a:t>
            </a:r>
            <a:endParaRPr lang="en-US" sz="2000" dirty="0"/>
          </a:p>
          <a:p>
            <a:pPr>
              <a:lnSpc>
                <a:spcPct val="90000"/>
              </a:lnSpc>
            </a:pPr>
            <a:r>
              <a:rPr lang="en-US" sz="2200" dirty="0" err="1"/>
              <a:t>Kırınım</a:t>
            </a:r>
            <a:r>
              <a:rPr lang="en-US" sz="2200" dirty="0"/>
              <a:t> (Refraction)</a:t>
            </a:r>
          </a:p>
          <a:p>
            <a:pPr lvl="1">
              <a:lnSpc>
                <a:spcPct val="90000"/>
              </a:lnSpc>
            </a:pPr>
            <a:r>
              <a:rPr lang="en-US" sz="2000" dirty="0" err="1"/>
              <a:t>Odaklama</a:t>
            </a:r>
            <a:endParaRPr lang="en-US" sz="2000" dirty="0"/>
          </a:p>
          <a:p>
            <a:pPr lvl="1">
              <a:lnSpc>
                <a:spcPct val="90000"/>
              </a:lnSpc>
            </a:pPr>
            <a:r>
              <a:rPr lang="en-US" sz="2000" dirty="0" err="1"/>
              <a:t>Hava</a:t>
            </a:r>
            <a:r>
              <a:rPr lang="en-US" sz="2000" dirty="0"/>
              <a:t> </a:t>
            </a:r>
            <a:r>
              <a:rPr lang="en-US" sz="2000" dirty="0" err="1"/>
              <a:t>Kütlesi</a:t>
            </a:r>
            <a:r>
              <a:rPr lang="en-US" sz="2000" dirty="0"/>
              <a:t> (Air Mass)</a:t>
            </a:r>
          </a:p>
          <a:p>
            <a:pPr lvl="2">
              <a:lnSpc>
                <a:spcPct val="90000"/>
              </a:lnSpc>
            </a:pPr>
            <a:r>
              <a:rPr lang="en-US" sz="1800" dirty="0" err="1"/>
              <a:t>Kalibrasyon</a:t>
            </a:r>
            <a:endParaRPr lang="en-US" sz="1800" dirty="0"/>
          </a:p>
          <a:p>
            <a:pPr lvl="2">
              <a:lnSpc>
                <a:spcPct val="90000"/>
              </a:lnSpc>
            </a:pPr>
            <a:r>
              <a:rPr lang="en-US" sz="1800" dirty="0" err="1"/>
              <a:t>Interferometre</a:t>
            </a:r>
            <a:r>
              <a:rPr lang="en-US" sz="1800" dirty="0"/>
              <a:t> &amp; VLB </a:t>
            </a:r>
            <a:r>
              <a:rPr lang="en-US" sz="1800" dirty="0" err="1"/>
              <a:t>faz</a:t>
            </a:r>
            <a:r>
              <a:rPr lang="en-US" sz="1800" dirty="0"/>
              <a:t> </a:t>
            </a:r>
            <a:r>
              <a:rPr lang="en-US" sz="1800" dirty="0" err="1"/>
              <a:t>hataları</a:t>
            </a:r>
            <a:endParaRPr lang="en-US" sz="1800" dirty="0"/>
          </a:p>
          <a:p>
            <a:pPr lvl="1">
              <a:lnSpc>
                <a:spcPct val="90000"/>
              </a:lnSpc>
            </a:pPr>
            <a:r>
              <a:rPr lang="en-US" sz="2000" dirty="0"/>
              <a:t>Aperture </a:t>
            </a:r>
            <a:r>
              <a:rPr lang="en-US" sz="2000" dirty="0" err="1"/>
              <a:t>faz</a:t>
            </a:r>
            <a:r>
              <a:rPr lang="en-US" sz="2000" dirty="0"/>
              <a:t> </a:t>
            </a:r>
            <a:r>
              <a:rPr lang="en-US" sz="2000" dirty="0" err="1"/>
              <a:t>hataları</a:t>
            </a:r>
            <a:endParaRPr lang="en-US" sz="2000" dirty="0"/>
          </a:p>
        </p:txBody>
      </p:sp>
      <p:sp>
        <p:nvSpPr>
          <p:cNvPr id="38916" name="Rectangle 4"/>
          <p:cNvSpPr>
            <a:spLocks noGrp="1" noChangeArrowheads="1"/>
          </p:cNvSpPr>
          <p:nvPr>
            <p:ph type="body" sz="half" idx="2"/>
          </p:nvPr>
        </p:nvSpPr>
        <p:spPr>
          <a:xfrm>
            <a:off x="6172201" y="1931134"/>
            <a:ext cx="3733800" cy="4530725"/>
          </a:xfrm>
        </p:spPr>
        <p:txBody>
          <a:bodyPr/>
          <a:lstStyle/>
          <a:p>
            <a:pPr>
              <a:lnSpc>
                <a:spcPct val="90000"/>
              </a:lnSpc>
            </a:pPr>
            <a:r>
              <a:rPr lang="en-US" sz="2200" dirty="0" err="1"/>
              <a:t>Bulut</a:t>
            </a:r>
            <a:endParaRPr lang="en-US" sz="2200" dirty="0"/>
          </a:p>
          <a:p>
            <a:pPr lvl="1">
              <a:lnSpc>
                <a:spcPct val="90000"/>
              </a:lnSpc>
            </a:pPr>
            <a:r>
              <a:rPr lang="en-US" sz="2000" dirty="0"/>
              <a:t>Continuum </a:t>
            </a:r>
            <a:r>
              <a:rPr lang="en-US" sz="2000" dirty="0" err="1"/>
              <a:t>performansı</a:t>
            </a:r>
            <a:endParaRPr lang="en-US" sz="2000" dirty="0"/>
          </a:p>
          <a:p>
            <a:pPr lvl="1">
              <a:lnSpc>
                <a:spcPct val="90000"/>
              </a:lnSpc>
            </a:pPr>
            <a:r>
              <a:rPr lang="en-US" sz="2000" dirty="0" err="1"/>
              <a:t>Kalibrasyon</a:t>
            </a:r>
            <a:endParaRPr lang="en-US" sz="2000" dirty="0"/>
          </a:p>
          <a:p>
            <a:pPr>
              <a:lnSpc>
                <a:spcPct val="90000"/>
              </a:lnSpc>
            </a:pPr>
            <a:r>
              <a:rPr lang="en-US" sz="2200" dirty="0" err="1"/>
              <a:t>Rüzgar</a:t>
            </a:r>
            <a:endParaRPr lang="en-US" sz="2200" dirty="0"/>
          </a:p>
          <a:p>
            <a:pPr lvl="1">
              <a:lnSpc>
                <a:spcPct val="90000"/>
              </a:lnSpc>
            </a:pPr>
            <a:r>
              <a:rPr lang="en-US" sz="2000" dirty="0" err="1"/>
              <a:t>Odaklama</a:t>
            </a:r>
            <a:endParaRPr lang="en-US" sz="2000" dirty="0"/>
          </a:p>
          <a:p>
            <a:pPr lvl="1">
              <a:lnSpc>
                <a:spcPct val="90000"/>
              </a:lnSpc>
            </a:pPr>
            <a:r>
              <a:rPr lang="en-US" sz="2000" dirty="0" err="1"/>
              <a:t>Güvenlik</a:t>
            </a:r>
            <a:endParaRPr lang="en-US" sz="2000" dirty="0"/>
          </a:p>
          <a:p>
            <a:pPr>
              <a:lnSpc>
                <a:spcPct val="90000"/>
              </a:lnSpc>
            </a:pPr>
            <a:r>
              <a:rPr lang="en-US" sz="2200" dirty="0" err="1"/>
              <a:t>Teleskop</a:t>
            </a:r>
            <a:r>
              <a:rPr lang="en-US" sz="2200" dirty="0"/>
              <a:t> </a:t>
            </a:r>
            <a:r>
              <a:rPr lang="en-US" sz="2200" dirty="0" err="1"/>
              <a:t>Tasarımı</a:t>
            </a:r>
            <a:r>
              <a:rPr lang="en-US" sz="2200" dirty="0"/>
              <a:t>, </a:t>
            </a:r>
            <a:r>
              <a:rPr lang="en-US" sz="2200" dirty="0" err="1"/>
              <a:t>çalıştırma</a:t>
            </a:r>
            <a:endParaRPr lang="en-US" sz="2200" dirty="0"/>
          </a:p>
          <a:p>
            <a:pPr lvl="1">
              <a:lnSpc>
                <a:spcPct val="90000"/>
              </a:lnSpc>
            </a:pPr>
            <a:r>
              <a:rPr lang="en-US" sz="2000" dirty="0"/>
              <a:t>Kabul </a:t>
            </a:r>
            <a:r>
              <a:rPr lang="en-US" sz="2000" dirty="0" err="1"/>
              <a:t>edilen</a:t>
            </a:r>
            <a:r>
              <a:rPr lang="en-US" sz="2000" dirty="0"/>
              <a:t> proposal </a:t>
            </a:r>
            <a:r>
              <a:rPr lang="en-US" sz="2000" dirty="0" err="1"/>
              <a:t>oranı</a:t>
            </a:r>
            <a:endParaRPr lang="en-US" sz="2000" dirty="0"/>
          </a:p>
          <a:p>
            <a:pPr lvl="1">
              <a:lnSpc>
                <a:spcPct val="90000"/>
              </a:lnSpc>
            </a:pPr>
            <a:r>
              <a:rPr lang="en-US" sz="2000" dirty="0" err="1"/>
              <a:t>Teleskop</a:t>
            </a:r>
            <a:r>
              <a:rPr lang="en-US" sz="2000" dirty="0"/>
              <a:t> </a:t>
            </a:r>
            <a:r>
              <a:rPr lang="en-US" sz="2000" dirty="0" err="1"/>
              <a:t>verimliliği</a:t>
            </a:r>
            <a:endParaRPr lang="en-US" sz="2000" dirty="0"/>
          </a:p>
        </p:txBody>
      </p:sp>
      <p:sp>
        <p:nvSpPr>
          <p:cNvPr id="6" name="Rectangle 2"/>
          <p:cNvSpPr txBox="1">
            <a:spLocks noChangeArrowheads="1"/>
          </p:cNvSpPr>
          <p:nvPr/>
        </p:nvSpPr>
        <p:spPr bwMode="auto">
          <a:xfrm>
            <a:off x="2133600" y="304801"/>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z="3600" b="1" kern="0" dirty="0">
                <a:solidFill>
                  <a:schemeClr val="tx2"/>
                </a:solidFill>
                <a:latin typeface="Arial" panose="020B0604020202020204" pitchFamily="34" charset="0"/>
                <a:ea typeface="+mj-ea"/>
                <a:cs typeface="Arial" panose="020B0604020202020204" pitchFamily="34" charset="0"/>
              </a:rPr>
              <a:t>cm- </a:t>
            </a:r>
            <a:r>
              <a:rPr lang="en-US" sz="3600" b="1" kern="0" dirty="0" err="1">
                <a:solidFill>
                  <a:schemeClr val="tx2"/>
                </a:solidFill>
                <a:latin typeface="Arial" panose="020B0604020202020204" pitchFamily="34" charset="0"/>
                <a:ea typeface="+mj-ea"/>
                <a:cs typeface="Arial" panose="020B0604020202020204" pitchFamily="34" charset="0"/>
              </a:rPr>
              <a:t>ve</a:t>
            </a:r>
            <a:r>
              <a:rPr lang="en-US" sz="3600" b="1" kern="0" dirty="0">
                <a:solidFill>
                  <a:schemeClr val="tx2"/>
                </a:solidFill>
                <a:latin typeface="Arial" panose="020B0604020202020204" pitchFamily="34" charset="0"/>
                <a:ea typeface="+mj-ea"/>
                <a:cs typeface="Arial" panose="020B0604020202020204" pitchFamily="34" charset="0"/>
              </a:rPr>
              <a:t> mm-</a:t>
            </a:r>
            <a:r>
              <a:rPr lang="en-US" sz="3600" b="1" kern="0" dirty="0" err="1">
                <a:solidFill>
                  <a:schemeClr val="tx2"/>
                </a:solidFill>
                <a:latin typeface="Arial" panose="020B0604020202020204" pitchFamily="34" charset="0"/>
                <a:ea typeface="+mj-ea"/>
                <a:cs typeface="Arial" panose="020B0604020202020204" pitchFamily="34" charset="0"/>
              </a:rPr>
              <a:t>dalgaboylarında</a:t>
            </a:r>
            <a:r>
              <a:rPr lang="en-US" sz="3600" b="1" kern="0" dirty="0">
                <a:solidFill>
                  <a:schemeClr val="tx2"/>
                </a:solidFill>
                <a:latin typeface="Arial" panose="020B0604020202020204" pitchFamily="34" charset="0"/>
                <a:ea typeface="+mj-ea"/>
                <a:cs typeface="Arial" panose="020B0604020202020204" pitchFamily="34" charset="0"/>
              </a:rPr>
              <a:t> </a:t>
            </a:r>
            <a:r>
              <a:rPr lang="en-US" sz="3600" b="1" kern="0" dirty="0" err="1">
                <a:solidFill>
                  <a:schemeClr val="tx2"/>
                </a:solidFill>
                <a:latin typeface="Arial" panose="020B0604020202020204" pitchFamily="34" charset="0"/>
                <a:ea typeface="+mj-ea"/>
                <a:cs typeface="Arial" panose="020B0604020202020204" pitchFamily="34" charset="0"/>
              </a:rPr>
              <a:t>atmosfer</a:t>
            </a:r>
            <a:r>
              <a:rPr lang="en-US" sz="3600" b="1" kern="0" dirty="0">
                <a:solidFill>
                  <a:schemeClr val="tx2"/>
                </a:solidFill>
                <a:latin typeface="Arial" panose="020B0604020202020204" pitchFamily="34" charset="0"/>
                <a:ea typeface="+mj-ea"/>
                <a:cs typeface="Arial" panose="020B0604020202020204" pitchFamily="34" charset="0"/>
              </a:rPr>
              <a:t> </a:t>
            </a:r>
            <a:r>
              <a:rPr lang="en-US" sz="3600" b="1" kern="0" dirty="0" err="1">
                <a:solidFill>
                  <a:schemeClr val="tx2"/>
                </a:solidFill>
                <a:latin typeface="Arial" panose="020B0604020202020204" pitchFamily="34" charset="0"/>
                <a:ea typeface="+mj-ea"/>
                <a:cs typeface="Arial" panose="020B0604020202020204" pitchFamily="34" charset="0"/>
              </a:rPr>
              <a:t>ve</a:t>
            </a:r>
            <a:r>
              <a:rPr lang="en-US" sz="3600" b="1" kern="0" dirty="0">
                <a:solidFill>
                  <a:schemeClr val="tx2"/>
                </a:solidFill>
                <a:latin typeface="Arial" panose="020B0604020202020204" pitchFamily="34" charset="0"/>
                <a:ea typeface="+mj-ea"/>
                <a:cs typeface="Arial" panose="020B0604020202020204" pitchFamily="34" charset="0"/>
              </a:rPr>
              <a:t> </a:t>
            </a:r>
            <a:r>
              <a:rPr lang="en-US" sz="3600" b="1" kern="0" dirty="0" err="1">
                <a:solidFill>
                  <a:schemeClr val="tx2"/>
                </a:solidFill>
                <a:latin typeface="Arial" panose="020B0604020202020204" pitchFamily="34" charset="0"/>
                <a:ea typeface="+mj-ea"/>
                <a:cs typeface="Arial" panose="020B0604020202020204" pitchFamily="34" charset="0"/>
              </a:rPr>
              <a:t>havanın</a:t>
            </a:r>
            <a:r>
              <a:rPr lang="en-US" sz="3600" b="1" kern="0" dirty="0">
                <a:solidFill>
                  <a:schemeClr val="tx2"/>
                </a:solidFill>
                <a:latin typeface="Arial" panose="020B0604020202020204" pitchFamily="34" charset="0"/>
                <a:ea typeface="+mj-ea"/>
                <a:cs typeface="Arial" panose="020B0604020202020204" pitchFamily="34" charset="0"/>
              </a:rPr>
              <a:t> </a:t>
            </a:r>
            <a:r>
              <a:rPr lang="en-US" sz="3600" b="1" kern="0" dirty="0" err="1">
                <a:solidFill>
                  <a:schemeClr val="tx2"/>
                </a:solidFill>
                <a:latin typeface="Arial" panose="020B0604020202020204" pitchFamily="34" charset="0"/>
                <a:ea typeface="+mj-ea"/>
                <a:cs typeface="Arial" panose="020B0604020202020204" pitchFamily="34" charset="0"/>
              </a:rPr>
              <a:t>etkisi</a:t>
            </a:r>
            <a:endParaRPr lang="en-US" sz="3600" b="1" kern="0" dirty="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9634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36700" y="130925"/>
            <a:ext cx="9092360" cy="6727075"/>
          </a:xfrm>
          <a:prstGeom prst="rect">
            <a:avLst/>
          </a:prstGeom>
        </p:spPr>
      </p:pic>
    </p:spTree>
    <p:extLst>
      <p:ext uri="{BB962C8B-B14F-4D97-AF65-F5344CB8AC3E}">
        <p14:creationId xmlns:p14="http://schemas.microsoft.com/office/powerpoint/2010/main" val="104981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880FE65-648B-CF4F-8DE6-544FEBC557F0}"/>
              </a:ext>
            </a:extLst>
          </p:cNvPr>
          <p:cNvPicPr>
            <a:picLocks noChangeAspect="1"/>
          </p:cNvPicPr>
          <p:nvPr/>
        </p:nvPicPr>
        <p:blipFill>
          <a:blip r:embed="rId2"/>
          <a:stretch>
            <a:fillRect/>
          </a:stretch>
        </p:blipFill>
        <p:spPr>
          <a:xfrm>
            <a:off x="2937163" y="270163"/>
            <a:ext cx="6539345" cy="6539345"/>
          </a:xfrm>
          <a:prstGeom prst="rect">
            <a:avLst/>
          </a:prstGeom>
        </p:spPr>
      </p:pic>
      <p:sp>
        <p:nvSpPr>
          <p:cNvPr id="3" name="Dikdörtgen 2">
            <a:extLst>
              <a:ext uri="{FF2B5EF4-FFF2-40B4-BE49-F238E27FC236}">
                <a16:creationId xmlns:a16="http://schemas.microsoft.com/office/drawing/2014/main" id="{EA3C0E68-9587-5848-B3FB-D0896586E401}"/>
              </a:ext>
            </a:extLst>
          </p:cNvPr>
          <p:cNvSpPr/>
          <p:nvPr/>
        </p:nvSpPr>
        <p:spPr>
          <a:xfrm>
            <a:off x="458464" y="3244334"/>
            <a:ext cx="2044149" cy="923330"/>
          </a:xfrm>
          <a:prstGeom prst="rect">
            <a:avLst/>
          </a:prstGeom>
        </p:spPr>
        <p:txBody>
          <a:bodyPr wrap="none">
            <a:spAutoFit/>
          </a:bodyPr>
          <a:lstStyle/>
          <a:p>
            <a:r>
              <a:rPr lang="tr-TR" dirty="0">
                <a:solidFill>
                  <a:srgbClr val="004B87"/>
                </a:solidFill>
                <a:latin typeface="Helvetica" pitchFamily="2" charset="0"/>
              </a:rPr>
              <a:t>Milimetre Pencere</a:t>
            </a:r>
          </a:p>
          <a:p>
            <a:endParaRPr lang="tr-TR" dirty="0">
              <a:solidFill>
                <a:srgbClr val="004B87"/>
              </a:solidFill>
              <a:effectLst/>
              <a:latin typeface="Helvetica" pitchFamily="2" charset="0"/>
            </a:endParaRPr>
          </a:p>
          <a:p>
            <a:r>
              <a:rPr lang="tr-TR" dirty="0">
                <a:solidFill>
                  <a:srgbClr val="004B87"/>
                </a:solidFill>
                <a:latin typeface="Helvetica" pitchFamily="2" charset="0"/>
              </a:rPr>
              <a:t>ALMA</a:t>
            </a:r>
            <a:endParaRPr lang="tr-TR" dirty="0">
              <a:solidFill>
                <a:srgbClr val="004B87"/>
              </a:solidFill>
              <a:effectLst/>
              <a:latin typeface="Helvetica" pitchFamily="2" charset="0"/>
            </a:endParaRPr>
          </a:p>
        </p:txBody>
      </p:sp>
    </p:spTree>
    <p:extLst>
      <p:ext uri="{BB962C8B-B14F-4D97-AF65-F5344CB8AC3E}">
        <p14:creationId xmlns:p14="http://schemas.microsoft.com/office/powerpoint/2010/main" val="271901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ED6093FC-8634-B540-BB8C-C147000E8C33}"/>
              </a:ext>
            </a:extLst>
          </p:cNvPr>
          <p:cNvPicPr>
            <a:picLocks noChangeAspect="1"/>
          </p:cNvPicPr>
          <p:nvPr/>
        </p:nvPicPr>
        <p:blipFill>
          <a:blip r:embed="rId2"/>
          <a:stretch>
            <a:fillRect/>
          </a:stretch>
        </p:blipFill>
        <p:spPr>
          <a:xfrm>
            <a:off x="157393" y="532904"/>
            <a:ext cx="6582455" cy="3665024"/>
          </a:xfrm>
          <a:prstGeom prst="rect">
            <a:avLst/>
          </a:prstGeom>
        </p:spPr>
      </p:pic>
      <p:pic>
        <p:nvPicPr>
          <p:cNvPr id="9" name="Resim 8">
            <a:extLst>
              <a:ext uri="{FF2B5EF4-FFF2-40B4-BE49-F238E27FC236}">
                <a16:creationId xmlns:a16="http://schemas.microsoft.com/office/drawing/2014/main" id="{24D2030F-8DB7-C743-B2CE-37297FAD73CA}"/>
              </a:ext>
            </a:extLst>
          </p:cNvPr>
          <p:cNvPicPr>
            <a:picLocks noChangeAspect="1"/>
          </p:cNvPicPr>
          <p:nvPr/>
        </p:nvPicPr>
        <p:blipFill>
          <a:blip r:embed="rId3"/>
          <a:stretch>
            <a:fillRect/>
          </a:stretch>
        </p:blipFill>
        <p:spPr>
          <a:xfrm>
            <a:off x="6622473" y="3226525"/>
            <a:ext cx="5412134" cy="2890754"/>
          </a:xfrm>
          <a:prstGeom prst="rect">
            <a:avLst/>
          </a:prstGeom>
        </p:spPr>
      </p:pic>
    </p:spTree>
    <p:extLst>
      <p:ext uri="{BB962C8B-B14F-4D97-AF65-F5344CB8AC3E}">
        <p14:creationId xmlns:p14="http://schemas.microsoft.com/office/powerpoint/2010/main" val="1050352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632</Words>
  <Application>Microsoft Macintosh PowerPoint</Application>
  <PresentationFormat>Geniş ekran</PresentationFormat>
  <Paragraphs>88</Paragraphs>
  <Slides>14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Calibri Light</vt:lpstr>
      <vt:lpstr>Helvetica</vt:lpstr>
      <vt:lpstr>Times New Roman</vt:lpstr>
      <vt:lpstr>Office Teması</vt:lpstr>
      <vt:lpstr>RADYO FREKANSLAR VE ATMOSFER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Atmosfer tabakaları</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KUCUK</dc:creator>
  <cp:lastModifiedBy>İbrahim KUCUK</cp:lastModifiedBy>
  <cp:revision>12</cp:revision>
  <dcterms:created xsi:type="dcterms:W3CDTF">2019-01-31T17:53:59Z</dcterms:created>
  <dcterms:modified xsi:type="dcterms:W3CDTF">2019-02-01T04:30:53Z</dcterms:modified>
</cp:coreProperties>
</file>