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1" r:id="rId2"/>
    <p:sldId id="296" r:id="rId3"/>
    <p:sldId id="257" r:id="rId4"/>
    <p:sldId id="266" r:id="rId5"/>
    <p:sldId id="269" r:id="rId6"/>
    <p:sldId id="281" r:id="rId7"/>
    <p:sldId id="280" r:id="rId8"/>
    <p:sldId id="282" r:id="rId9"/>
    <p:sldId id="283" r:id="rId10"/>
    <p:sldId id="284" r:id="rId11"/>
    <p:sldId id="285" r:id="rId12"/>
    <p:sldId id="274" r:id="rId13"/>
    <p:sldId id="286" r:id="rId14"/>
    <p:sldId id="287" r:id="rId15"/>
    <p:sldId id="288" r:id="rId16"/>
    <p:sldId id="289" r:id="rId17"/>
    <p:sldId id="270" r:id="rId18"/>
    <p:sldId id="272" r:id="rId19"/>
    <p:sldId id="264" r:id="rId20"/>
    <p:sldId id="271" r:id="rId21"/>
    <p:sldId id="295" r:id="rId22"/>
    <p:sldId id="290" r:id="rId23"/>
    <p:sldId id="275" r:id="rId24"/>
    <p:sldId id="299" r:id="rId25"/>
    <p:sldId id="297" r:id="rId26"/>
    <p:sldId id="273" r:id="rId27"/>
    <p:sldId id="277" r:id="rId28"/>
    <p:sldId id="276" r:id="rId29"/>
    <p:sldId id="298" r:id="rId30"/>
    <p:sldId id="292" r:id="rId31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 autoAdjust="0"/>
    <p:restoredTop sz="94706" autoAdjust="0"/>
  </p:normalViewPr>
  <p:slideViewPr>
    <p:cSldViewPr snapToGrid="0">
      <p:cViewPr varScale="1">
        <p:scale>
          <a:sx n="119" d="100"/>
          <a:sy n="119" d="100"/>
        </p:scale>
        <p:origin x="208" y="26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29113-7A70-4E0E-B036-871C49B835F1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 rtlCol="0"/>
        <a:lstStyle/>
        <a:p>
          <a:pPr rtl="0"/>
          <a:endParaRPr lang="en-US"/>
        </a:p>
      </dgm:t>
    </dgm:pt>
    <dgm:pt modelId="{A6406C01-7E83-4650-8EF5-394419DCB348}">
      <dgm:prSet phldrT="[Text]"/>
      <dgm:spPr/>
      <dgm:t>
        <a:bodyPr rtlCol="0"/>
        <a:lstStyle/>
        <a:p>
          <a:pPr rtl="0"/>
          <a:r>
            <a:rPr lang="tr-TR" noProof="0" dirty="0"/>
            <a:t>1. Adım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2586B3BB-DA8B-42DF-AC9A-77CE21607FD0}" type="parTrans" cxnId="{4D956F8D-5727-488A-93AF-F33602655A44}">
      <dgm:prSet/>
      <dgm:spPr/>
      <dgm:t>
        <a:bodyPr rtlCol="0"/>
        <a:lstStyle/>
        <a:p>
          <a:pPr rtl="0"/>
          <a:endParaRPr lang="tr-TR" noProof="0" dirty="0"/>
        </a:p>
      </dgm:t>
    </dgm:pt>
    <dgm:pt modelId="{7C5B61F0-A4F6-4FCA-B552-36151F31051E}" type="sibTrans" cxnId="{4D956F8D-5727-488A-93AF-F33602655A44}">
      <dgm:prSet/>
      <dgm:spPr/>
      <dgm:t>
        <a:bodyPr rtlCol="0"/>
        <a:lstStyle/>
        <a:p>
          <a:pPr rtl="0"/>
          <a:endParaRPr lang="tr-TR" noProof="0" dirty="0"/>
        </a:p>
      </dgm:t>
    </dgm:pt>
    <dgm:pt modelId="{E4E9F0D0-FF23-4B59-9B97-973BCBE5DC65}">
      <dgm:prSet phldrT="[Text]" custT="1"/>
      <dgm:spPr/>
      <dgm:t>
        <a:bodyPr rtlCol="0"/>
        <a:lstStyle/>
        <a:p>
          <a:pPr rtl="0"/>
          <a:r>
            <a:rPr lang="tr-TR" sz="2000" noProof="0" dirty="0"/>
            <a:t>Verilerin üretilmesi</a:t>
          </a:r>
        </a:p>
      </dgm:t>
      <dgm:extLst>
        <a:ext uri="{E40237B7-FDA0-4F09-8148-C483321AD2D9}">
          <dgm14:cNvPr xmlns:dgm14="http://schemas.microsoft.com/office/drawing/2010/diagram" id="0" name="" title="Step 1 - task description"/>
        </a:ext>
      </dgm:extLst>
    </dgm:pt>
    <dgm:pt modelId="{E9237435-F938-45D4-8BF4-6D5D4DFF850F}" type="parTrans" cxnId="{37A3A996-9723-4BDB-8959-9D9B7799BD9A}">
      <dgm:prSet/>
      <dgm:spPr/>
      <dgm:t>
        <a:bodyPr rtlCol="0"/>
        <a:lstStyle/>
        <a:p>
          <a:pPr rtl="0"/>
          <a:endParaRPr lang="tr-TR" noProof="0" dirty="0"/>
        </a:p>
      </dgm:t>
    </dgm:pt>
    <dgm:pt modelId="{D32B195A-7CAD-474B-B79C-BE4BB171E742}" type="sibTrans" cxnId="{37A3A996-9723-4BDB-8959-9D9B7799BD9A}">
      <dgm:prSet/>
      <dgm:spPr/>
      <dgm:t>
        <a:bodyPr rtlCol="0"/>
        <a:lstStyle/>
        <a:p>
          <a:pPr rtl="0"/>
          <a:endParaRPr lang="tr-TR" noProof="0" dirty="0"/>
        </a:p>
      </dgm:t>
    </dgm:pt>
    <dgm:pt modelId="{5D952622-A79E-41E4-BBC2-6212DEFFA91C}">
      <dgm:prSet phldrT="[Text]"/>
      <dgm:spPr/>
      <dgm:t>
        <a:bodyPr rtlCol="0"/>
        <a:lstStyle/>
        <a:p>
          <a:pPr rtl="0"/>
          <a:r>
            <a:rPr lang="tr-TR" noProof="0" dirty="0"/>
            <a:t>2. Adım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10627A68-BE4B-4A4A-9EC9-4CFEF1E4DF39}" type="parTrans" cxnId="{A22BDB9A-90BB-4DA2-8850-00D4F1D3B898}">
      <dgm:prSet/>
      <dgm:spPr/>
      <dgm:t>
        <a:bodyPr rtlCol="0"/>
        <a:lstStyle/>
        <a:p>
          <a:pPr rtl="0"/>
          <a:endParaRPr lang="tr-TR" noProof="0" dirty="0"/>
        </a:p>
      </dgm:t>
    </dgm:pt>
    <dgm:pt modelId="{092BAEF3-D9F2-476B-9A0B-6F14CC814529}" type="sibTrans" cxnId="{A22BDB9A-90BB-4DA2-8850-00D4F1D3B898}">
      <dgm:prSet/>
      <dgm:spPr/>
      <dgm:t>
        <a:bodyPr rtlCol="0"/>
        <a:lstStyle/>
        <a:p>
          <a:pPr rtl="0"/>
          <a:endParaRPr lang="tr-TR" noProof="0" dirty="0"/>
        </a:p>
      </dgm:t>
    </dgm:pt>
    <dgm:pt modelId="{5248D9DA-6444-46F6-8D28-C8BB2253AAD1}">
      <dgm:prSet phldrT="[Text]" custT="1"/>
      <dgm:spPr/>
      <dgm:t>
        <a:bodyPr rtlCol="0"/>
        <a:lstStyle/>
        <a:p>
          <a:pPr rtl="0"/>
          <a:r>
            <a:rPr lang="tr-TR" sz="2000" noProof="0" dirty="0"/>
            <a:t>Verilerin saklanması</a:t>
          </a:r>
        </a:p>
      </dgm:t>
      <dgm:extLst>
        <a:ext uri="{E40237B7-FDA0-4F09-8148-C483321AD2D9}">
          <dgm14:cNvPr xmlns:dgm14="http://schemas.microsoft.com/office/drawing/2010/diagram" id="0" name="" title="Step 2 - task description"/>
        </a:ext>
      </dgm:extLst>
    </dgm:pt>
    <dgm:pt modelId="{A8533F77-F094-4EDB-BCC7-35E0D6A46B71}" type="parTrans" cxnId="{35AF286C-A401-4C08-B8A3-F38B03322BD8}">
      <dgm:prSet/>
      <dgm:spPr/>
      <dgm:t>
        <a:bodyPr rtlCol="0"/>
        <a:lstStyle/>
        <a:p>
          <a:pPr rtl="0"/>
          <a:endParaRPr lang="tr-TR" noProof="0" dirty="0"/>
        </a:p>
      </dgm:t>
    </dgm:pt>
    <dgm:pt modelId="{011B552E-515A-4C41-B810-0D2552861422}" type="sibTrans" cxnId="{35AF286C-A401-4C08-B8A3-F38B03322BD8}">
      <dgm:prSet/>
      <dgm:spPr/>
      <dgm:t>
        <a:bodyPr rtlCol="0"/>
        <a:lstStyle/>
        <a:p>
          <a:pPr rtl="0"/>
          <a:endParaRPr lang="tr-TR" noProof="0" dirty="0"/>
        </a:p>
      </dgm:t>
    </dgm:pt>
    <dgm:pt modelId="{50706FFE-8A00-485D-9FF7-8D310692C602}">
      <dgm:prSet phldrT="[Text]"/>
      <dgm:spPr/>
      <dgm:t>
        <a:bodyPr rtlCol="0"/>
        <a:lstStyle/>
        <a:p>
          <a:pPr rtl="0"/>
          <a:r>
            <a:rPr lang="tr-TR" noProof="0" dirty="0"/>
            <a:t>3. Adım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EF44BD91-19A4-424B-BA32-4A5492B6E40B}" type="parTrans" cxnId="{7599CECE-5293-4C57-A979-D096C99254C7}">
      <dgm:prSet/>
      <dgm:spPr/>
      <dgm:t>
        <a:bodyPr rtlCol="0"/>
        <a:lstStyle/>
        <a:p>
          <a:pPr rtl="0"/>
          <a:endParaRPr lang="tr-TR" noProof="0" dirty="0"/>
        </a:p>
      </dgm:t>
    </dgm:pt>
    <dgm:pt modelId="{CD03DFF4-D962-46D6-AFFA-2A87FD08403E}" type="sibTrans" cxnId="{7599CECE-5293-4C57-A979-D096C99254C7}">
      <dgm:prSet/>
      <dgm:spPr/>
      <dgm:t>
        <a:bodyPr rtlCol="0"/>
        <a:lstStyle/>
        <a:p>
          <a:pPr rtl="0"/>
          <a:endParaRPr lang="tr-TR" noProof="0" dirty="0"/>
        </a:p>
      </dgm:t>
    </dgm:pt>
    <dgm:pt modelId="{3A9B5D84-CB00-4BC9-ADB2-5CF832F36763}">
      <dgm:prSet phldrT="[Text]"/>
      <dgm:spPr/>
      <dgm:t>
        <a:bodyPr rtlCol="0"/>
        <a:lstStyle/>
        <a:p>
          <a:pPr rtl="0"/>
          <a:r>
            <a:rPr lang="tr-TR" noProof="0" dirty="0"/>
            <a:t>Verilerin sunulması</a:t>
          </a:r>
        </a:p>
      </dgm:t>
      <dgm:extLst>
        <a:ext uri="{E40237B7-FDA0-4F09-8148-C483321AD2D9}">
          <dgm14:cNvPr xmlns:dgm14="http://schemas.microsoft.com/office/drawing/2010/diagram" id="0" name="" title="Step 3 - task description"/>
        </a:ext>
      </dgm:extLst>
    </dgm:pt>
    <dgm:pt modelId="{BD57EC4A-052D-4824-8820-064BAC997A9B}" type="parTrans" cxnId="{11A0AF47-4BCA-470E-92BF-7B388FFB0DE8}">
      <dgm:prSet/>
      <dgm:spPr/>
      <dgm:t>
        <a:bodyPr rtlCol="0"/>
        <a:lstStyle/>
        <a:p>
          <a:pPr rtl="0"/>
          <a:endParaRPr lang="tr-TR" noProof="0" dirty="0"/>
        </a:p>
      </dgm:t>
    </dgm:pt>
    <dgm:pt modelId="{98E878CF-4A49-4E76-BD23-AE7C5290BAFD}" type="sibTrans" cxnId="{11A0AF47-4BCA-470E-92BF-7B388FFB0DE8}">
      <dgm:prSet/>
      <dgm:spPr/>
      <dgm:t>
        <a:bodyPr rtlCol="0"/>
        <a:lstStyle/>
        <a:p>
          <a:pPr rtl="0"/>
          <a:endParaRPr lang="tr-TR" noProof="0" dirty="0"/>
        </a:p>
      </dgm:t>
    </dgm:pt>
    <dgm:pt modelId="{8734DFB3-ADD8-4FD2-87D8-1981AA0ADD0B}" type="pres">
      <dgm:prSet presAssocID="{FBA29113-7A70-4E0E-B036-871C49B835F1}" presName="theList" presStyleCnt="0">
        <dgm:presLayoutVars>
          <dgm:dir/>
          <dgm:animLvl val="lvl"/>
          <dgm:resizeHandles val="exact"/>
        </dgm:presLayoutVars>
      </dgm:prSet>
      <dgm:spPr/>
    </dgm:pt>
    <dgm:pt modelId="{5C04AEFB-7132-4B28-A7D3-862245070A8D}" type="pres">
      <dgm:prSet presAssocID="{A6406C01-7E83-4650-8EF5-394419DCB348}" presName="compNode" presStyleCnt="0"/>
      <dgm:spPr/>
    </dgm:pt>
    <dgm:pt modelId="{358F74AC-FC7D-465B-BD12-B6CCC00F3D29}" type="pres">
      <dgm:prSet presAssocID="{A6406C01-7E83-4650-8EF5-394419DCB348}" presName="noGeometry" presStyleCnt="0"/>
      <dgm:spPr/>
    </dgm:pt>
    <dgm:pt modelId="{610B5FFC-C0C9-444C-9F7A-14D1B54F604D}" type="pres">
      <dgm:prSet presAssocID="{A6406C01-7E83-4650-8EF5-394419DCB348}" presName="childTextVisible" presStyleLbl="bgAccFollowNode1" presStyleIdx="0" presStyleCnt="3">
        <dgm:presLayoutVars>
          <dgm:bulletEnabled val="1"/>
        </dgm:presLayoutVars>
      </dgm:prSet>
      <dgm:spPr/>
    </dgm:pt>
    <dgm:pt modelId="{FB705FC1-639E-4064-8E9A-A79870DE5273}" type="pres">
      <dgm:prSet presAssocID="{A6406C01-7E83-4650-8EF5-394419DCB348}" presName="childTextHidden" presStyleLbl="bgAccFollowNode1" presStyleIdx="0" presStyleCnt="3"/>
      <dgm:spPr/>
    </dgm:pt>
    <dgm:pt modelId="{47DA5750-48DC-4E4F-815D-0B05DBC30DAB}" type="pres">
      <dgm:prSet presAssocID="{A6406C01-7E83-4650-8EF5-394419DCB34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319C676-A7DE-4777-9BB4-3B6D30ED3F5C}" type="pres">
      <dgm:prSet presAssocID="{A6406C01-7E83-4650-8EF5-394419DCB348}" presName="aSpace" presStyleCnt="0"/>
      <dgm:spPr/>
    </dgm:pt>
    <dgm:pt modelId="{CA708D38-D093-4C16-A955-CF2CAC7F0A99}" type="pres">
      <dgm:prSet presAssocID="{5D952622-A79E-41E4-BBC2-6212DEFFA91C}" presName="compNode" presStyleCnt="0"/>
      <dgm:spPr/>
    </dgm:pt>
    <dgm:pt modelId="{6F3066E9-E96F-489D-8A4B-6D55FBE389F2}" type="pres">
      <dgm:prSet presAssocID="{5D952622-A79E-41E4-BBC2-6212DEFFA91C}" presName="noGeometry" presStyleCnt="0"/>
      <dgm:spPr/>
    </dgm:pt>
    <dgm:pt modelId="{00D2DC2C-7CA2-4A4B-B66D-3DDCAB7DC8E9}" type="pres">
      <dgm:prSet presAssocID="{5D952622-A79E-41E4-BBC2-6212DEFFA91C}" presName="childTextVisible" presStyleLbl="bgAccFollowNode1" presStyleIdx="1" presStyleCnt="3">
        <dgm:presLayoutVars>
          <dgm:bulletEnabled val="1"/>
        </dgm:presLayoutVars>
      </dgm:prSet>
      <dgm:spPr/>
    </dgm:pt>
    <dgm:pt modelId="{072FB640-0A28-40E8-9C0C-86BAF45C6EF0}" type="pres">
      <dgm:prSet presAssocID="{5D952622-A79E-41E4-BBC2-6212DEFFA91C}" presName="childTextHidden" presStyleLbl="bgAccFollowNode1" presStyleIdx="1" presStyleCnt="3"/>
      <dgm:spPr/>
    </dgm:pt>
    <dgm:pt modelId="{EE8733A1-7662-4D0A-B39E-2218596CC81C}" type="pres">
      <dgm:prSet presAssocID="{5D952622-A79E-41E4-BBC2-6212DEFFA91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0D7C734-E391-436F-996C-E60442F50A17}" type="pres">
      <dgm:prSet presAssocID="{5D952622-A79E-41E4-BBC2-6212DEFFA91C}" presName="aSpace" presStyleCnt="0"/>
      <dgm:spPr/>
    </dgm:pt>
    <dgm:pt modelId="{E8F3A685-8F9F-4BAC-8C8B-A1DE5AA41F3A}" type="pres">
      <dgm:prSet presAssocID="{50706FFE-8A00-485D-9FF7-8D310692C602}" presName="compNode" presStyleCnt="0"/>
      <dgm:spPr/>
    </dgm:pt>
    <dgm:pt modelId="{84BFA617-6CAF-4DA9-A086-82BCA61093BE}" type="pres">
      <dgm:prSet presAssocID="{50706FFE-8A00-485D-9FF7-8D310692C602}" presName="noGeometry" presStyleCnt="0"/>
      <dgm:spPr/>
    </dgm:pt>
    <dgm:pt modelId="{4BF699B1-BE15-42D1-9784-AA33CF29870E}" type="pres">
      <dgm:prSet presAssocID="{50706FFE-8A00-485D-9FF7-8D310692C602}" presName="childTextVisible" presStyleLbl="bgAccFollowNode1" presStyleIdx="2" presStyleCnt="3">
        <dgm:presLayoutVars>
          <dgm:bulletEnabled val="1"/>
        </dgm:presLayoutVars>
      </dgm:prSet>
      <dgm:spPr/>
    </dgm:pt>
    <dgm:pt modelId="{F0925EF4-86E2-4748-BA70-94AAF55AB064}" type="pres">
      <dgm:prSet presAssocID="{50706FFE-8A00-485D-9FF7-8D310692C602}" presName="childTextHidden" presStyleLbl="bgAccFollowNode1" presStyleIdx="2" presStyleCnt="3"/>
      <dgm:spPr/>
    </dgm:pt>
    <dgm:pt modelId="{78E9A4E4-18A9-4B73-8007-A63A71C71937}" type="pres">
      <dgm:prSet presAssocID="{50706FFE-8A00-485D-9FF7-8D310692C602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99E34304-5770-4691-A3EE-6A7C8B9ACD53}" type="presOf" srcId="{E4E9F0D0-FF23-4B59-9B97-973BCBE5DC65}" destId="{610B5FFC-C0C9-444C-9F7A-14D1B54F604D}" srcOrd="0" destOrd="0" presId="urn:microsoft.com/office/officeart/2005/8/layout/hProcess6"/>
    <dgm:cxn modelId="{81ACEA16-295B-4802-A889-1DC375F525AB}" type="presOf" srcId="{A6406C01-7E83-4650-8EF5-394419DCB348}" destId="{47DA5750-48DC-4E4F-815D-0B05DBC30DAB}" srcOrd="0" destOrd="0" presId="urn:microsoft.com/office/officeart/2005/8/layout/hProcess6"/>
    <dgm:cxn modelId="{130B0544-2388-4104-A721-8D29E7C77420}" type="presOf" srcId="{5D952622-A79E-41E4-BBC2-6212DEFFA91C}" destId="{EE8733A1-7662-4D0A-B39E-2218596CC81C}" srcOrd="0" destOrd="0" presId="urn:microsoft.com/office/officeart/2005/8/layout/hProcess6"/>
    <dgm:cxn modelId="{11A0AF47-4BCA-470E-92BF-7B388FFB0DE8}" srcId="{50706FFE-8A00-485D-9FF7-8D310692C602}" destId="{3A9B5D84-CB00-4BC9-ADB2-5CF832F36763}" srcOrd="0" destOrd="0" parTransId="{BD57EC4A-052D-4824-8820-064BAC997A9B}" sibTransId="{98E878CF-4A49-4E76-BD23-AE7C5290BAFD}"/>
    <dgm:cxn modelId="{BA539253-48E3-447C-8770-C31D10399C4A}" type="presOf" srcId="{50706FFE-8A00-485D-9FF7-8D310692C602}" destId="{78E9A4E4-18A9-4B73-8007-A63A71C71937}" srcOrd="0" destOrd="0" presId="urn:microsoft.com/office/officeart/2005/8/layout/hProcess6"/>
    <dgm:cxn modelId="{31498E67-CEA0-4571-B7AB-26A2113144F6}" type="presOf" srcId="{FBA29113-7A70-4E0E-B036-871C49B835F1}" destId="{8734DFB3-ADD8-4FD2-87D8-1981AA0ADD0B}" srcOrd="0" destOrd="0" presId="urn:microsoft.com/office/officeart/2005/8/layout/hProcess6"/>
    <dgm:cxn modelId="{019AA969-1A2B-48C0-B7C9-005E817BC2CB}" type="presOf" srcId="{E4E9F0D0-FF23-4B59-9B97-973BCBE5DC65}" destId="{FB705FC1-639E-4064-8E9A-A79870DE5273}" srcOrd="1" destOrd="0" presId="urn:microsoft.com/office/officeart/2005/8/layout/hProcess6"/>
    <dgm:cxn modelId="{35AF286C-A401-4C08-B8A3-F38B03322BD8}" srcId="{5D952622-A79E-41E4-BBC2-6212DEFFA91C}" destId="{5248D9DA-6444-46F6-8D28-C8BB2253AAD1}" srcOrd="0" destOrd="0" parTransId="{A8533F77-F094-4EDB-BCC7-35E0D6A46B71}" sibTransId="{011B552E-515A-4C41-B810-0D2552861422}"/>
    <dgm:cxn modelId="{F36BB86E-E9BB-4DBF-9DFE-F8050046ED1F}" type="presOf" srcId="{3A9B5D84-CB00-4BC9-ADB2-5CF832F36763}" destId="{4BF699B1-BE15-42D1-9784-AA33CF29870E}" srcOrd="0" destOrd="0" presId="urn:microsoft.com/office/officeart/2005/8/layout/hProcess6"/>
    <dgm:cxn modelId="{D2E26D7D-A939-4166-987B-3E9E5A080266}" type="presOf" srcId="{3A9B5D84-CB00-4BC9-ADB2-5CF832F36763}" destId="{F0925EF4-86E2-4748-BA70-94AAF55AB064}" srcOrd="1" destOrd="0" presId="urn:microsoft.com/office/officeart/2005/8/layout/hProcess6"/>
    <dgm:cxn modelId="{4D956F8D-5727-488A-93AF-F33602655A44}" srcId="{FBA29113-7A70-4E0E-B036-871C49B835F1}" destId="{A6406C01-7E83-4650-8EF5-394419DCB348}" srcOrd="0" destOrd="0" parTransId="{2586B3BB-DA8B-42DF-AC9A-77CE21607FD0}" sibTransId="{7C5B61F0-A4F6-4FCA-B552-36151F31051E}"/>
    <dgm:cxn modelId="{37A3A996-9723-4BDB-8959-9D9B7799BD9A}" srcId="{A6406C01-7E83-4650-8EF5-394419DCB348}" destId="{E4E9F0D0-FF23-4B59-9B97-973BCBE5DC65}" srcOrd="0" destOrd="0" parTransId="{E9237435-F938-45D4-8BF4-6D5D4DFF850F}" sibTransId="{D32B195A-7CAD-474B-B79C-BE4BB171E742}"/>
    <dgm:cxn modelId="{E23D729A-C2FC-40CD-8A08-F5EBB66CF80B}" type="presOf" srcId="{5248D9DA-6444-46F6-8D28-C8BB2253AAD1}" destId="{072FB640-0A28-40E8-9C0C-86BAF45C6EF0}" srcOrd="1" destOrd="0" presId="urn:microsoft.com/office/officeart/2005/8/layout/hProcess6"/>
    <dgm:cxn modelId="{A22BDB9A-90BB-4DA2-8850-00D4F1D3B898}" srcId="{FBA29113-7A70-4E0E-B036-871C49B835F1}" destId="{5D952622-A79E-41E4-BBC2-6212DEFFA91C}" srcOrd="1" destOrd="0" parTransId="{10627A68-BE4B-4A4A-9EC9-4CFEF1E4DF39}" sibTransId="{092BAEF3-D9F2-476B-9A0B-6F14CC814529}"/>
    <dgm:cxn modelId="{AE4FA1B2-1FFD-4999-BFB4-0E2A9E4BEBBB}" type="presOf" srcId="{5248D9DA-6444-46F6-8D28-C8BB2253AAD1}" destId="{00D2DC2C-7CA2-4A4B-B66D-3DDCAB7DC8E9}" srcOrd="0" destOrd="0" presId="urn:microsoft.com/office/officeart/2005/8/layout/hProcess6"/>
    <dgm:cxn modelId="{7599CECE-5293-4C57-A979-D096C99254C7}" srcId="{FBA29113-7A70-4E0E-B036-871C49B835F1}" destId="{50706FFE-8A00-485D-9FF7-8D310692C602}" srcOrd="2" destOrd="0" parTransId="{EF44BD91-19A4-424B-BA32-4A5492B6E40B}" sibTransId="{CD03DFF4-D962-46D6-AFFA-2A87FD08403E}"/>
    <dgm:cxn modelId="{FF0D50D3-9477-4407-8F44-B60B9728DED7}" type="presParOf" srcId="{8734DFB3-ADD8-4FD2-87D8-1981AA0ADD0B}" destId="{5C04AEFB-7132-4B28-A7D3-862245070A8D}" srcOrd="0" destOrd="0" presId="urn:microsoft.com/office/officeart/2005/8/layout/hProcess6"/>
    <dgm:cxn modelId="{126CE751-65CF-4E60-902C-2D0B01478834}" type="presParOf" srcId="{5C04AEFB-7132-4B28-A7D3-862245070A8D}" destId="{358F74AC-FC7D-465B-BD12-B6CCC00F3D29}" srcOrd="0" destOrd="0" presId="urn:microsoft.com/office/officeart/2005/8/layout/hProcess6"/>
    <dgm:cxn modelId="{C6915109-771C-43AE-A4C7-A411D8E5978F}" type="presParOf" srcId="{5C04AEFB-7132-4B28-A7D3-862245070A8D}" destId="{610B5FFC-C0C9-444C-9F7A-14D1B54F604D}" srcOrd="1" destOrd="0" presId="urn:microsoft.com/office/officeart/2005/8/layout/hProcess6"/>
    <dgm:cxn modelId="{954FE73F-9595-47D0-9AB9-6EB7EDC39F8E}" type="presParOf" srcId="{5C04AEFB-7132-4B28-A7D3-862245070A8D}" destId="{FB705FC1-639E-4064-8E9A-A79870DE5273}" srcOrd="2" destOrd="0" presId="urn:microsoft.com/office/officeart/2005/8/layout/hProcess6"/>
    <dgm:cxn modelId="{362B7B1C-776A-481A-B10E-B2136C044DB5}" type="presParOf" srcId="{5C04AEFB-7132-4B28-A7D3-862245070A8D}" destId="{47DA5750-48DC-4E4F-815D-0B05DBC30DAB}" srcOrd="3" destOrd="0" presId="urn:microsoft.com/office/officeart/2005/8/layout/hProcess6"/>
    <dgm:cxn modelId="{AB361918-49A4-4458-A6B4-A38162139DB4}" type="presParOf" srcId="{8734DFB3-ADD8-4FD2-87D8-1981AA0ADD0B}" destId="{6319C676-A7DE-4777-9BB4-3B6D30ED3F5C}" srcOrd="1" destOrd="0" presId="urn:microsoft.com/office/officeart/2005/8/layout/hProcess6"/>
    <dgm:cxn modelId="{3E32ED31-FAFA-41FB-A502-0C9269827B55}" type="presParOf" srcId="{8734DFB3-ADD8-4FD2-87D8-1981AA0ADD0B}" destId="{CA708D38-D093-4C16-A955-CF2CAC7F0A99}" srcOrd="2" destOrd="0" presId="urn:microsoft.com/office/officeart/2005/8/layout/hProcess6"/>
    <dgm:cxn modelId="{38B5F8BF-C6A8-4D51-8681-B847070CD1C0}" type="presParOf" srcId="{CA708D38-D093-4C16-A955-CF2CAC7F0A99}" destId="{6F3066E9-E96F-489D-8A4B-6D55FBE389F2}" srcOrd="0" destOrd="0" presId="urn:microsoft.com/office/officeart/2005/8/layout/hProcess6"/>
    <dgm:cxn modelId="{B873A9F4-217E-473A-8D65-14527890AC34}" type="presParOf" srcId="{CA708D38-D093-4C16-A955-CF2CAC7F0A99}" destId="{00D2DC2C-7CA2-4A4B-B66D-3DDCAB7DC8E9}" srcOrd="1" destOrd="0" presId="urn:microsoft.com/office/officeart/2005/8/layout/hProcess6"/>
    <dgm:cxn modelId="{F573A08D-1388-4362-9D10-155655876363}" type="presParOf" srcId="{CA708D38-D093-4C16-A955-CF2CAC7F0A99}" destId="{072FB640-0A28-40E8-9C0C-86BAF45C6EF0}" srcOrd="2" destOrd="0" presId="urn:microsoft.com/office/officeart/2005/8/layout/hProcess6"/>
    <dgm:cxn modelId="{7ADF5CCF-F26A-45B5-9692-98B07AFD46A1}" type="presParOf" srcId="{CA708D38-D093-4C16-A955-CF2CAC7F0A99}" destId="{EE8733A1-7662-4D0A-B39E-2218596CC81C}" srcOrd="3" destOrd="0" presId="urn:microsoft.com/office/officeart/2005/8/layout/hProcess6"/>
    <dgm:cxn modelId="{985C18C8-95A3-4479-821C-610A2BAFFFF3}" type="presParOf" srcId="{8734DFB3-ADD8-4FD2-87D8-1981AA0ADD0B}" destId="{E0D7C734-E391-436F-996C-E60442F50A17}" srcOrd="3" destOrd="0" presId="urn:microsoft.com/office/officeart/2005/8/layout/hProcess6"/>
    <dgm:cxn modelId="{951CD7FA-A9B4-463F-BD0D-452C521FF523}" type="presParOf" srcId="{8734DFB3-ADD8-4FD2-87D8-1981AA0ADD0B}" destId="{E8F3A685-8F9F-4BAC-8C8B-A1DE5AA41F3A}" srcOrd="4" destOrd="0" presId="urn:microsoft.com/office/officeart/2005/8/layout/hProcess6"/>
    <dgm:cxn modelId="{E08D8862-B273-4AA6-9A90-754366CE4945}" type="presParOf" srcId="{E8F3A685-8F9F-4BAC-8C8B-A1DE5AA41F3A}" destId="{84BFA617-6CAF-4DA9-A086-82BCA61093BE}" srcOrd="0" destOrd="0" presId="urn:microsoft.com/office/officeart/2005/8/layout/hProcess6"/>
    <dgm:cxn modelId="{69392B4C-2A7B-41A4-A48C-35E312A6434A}" type="presParOf" srcId="{E8F3A685-8F9F-4BAC-8C8B-A1DE5AA41F3A}" destId="{4BF699B1-BE15-42D1-9784-AA33CF29870E}" srcOrd="1" destOrd="0" presId="urn:microsoft.com/office/officeart/2005/8/layout/hProcess6"/>
    <dgm:cxn modelId="{29F5DEAB-A9C8-47F8-A089-1585C323795A}" type="presParOf" srcId="{E8F3A685-8F9F-4BAC-8C8B-A1DE5AA41F3A}" destId="{F0925EF4-86E2-4748-BA70-94AAF55AB064}" srcOrd="2" destOrd="0" presId="urn:microsoft.com/office/officeart/2005/8/layout/hProcess6"/>
    <dgm:cxn modelId="{E9A57A1B-DDAF-4905-B46C-246DB5E9FB2A}" type="presParOf" srcId="{E8F3A685-8F9F-4BAC-8C8B-A1DE5AA41F3A}" destId="{78E9A4E4-18A9-4B73-8007-A63A71C7193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B5FFC-C0C9-444C-9F7A-14D1B54F604D}">
      <dsp:nvSpPr>
        <dsp:cNvPr id="0" name=""/>
        <dsp:cNvSpPr/>
      </dsp:nvSpPr>
      <dsp:spPr>
        <a:xfrm>
          <a:off x="710468" y="1147151"/>
          <a:ext cx="2820505" cy="246547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noProof="0" dirty="0"/>
            <a:t>Verilerin üretilmesi</a:t>
          </a:r>
        </a:p>
      </dsp:txBody>
      <dsp:txXfrm>
        <a:off x="1415594" y="1516972"/>
        <a:ext cx="1374996" cy="1725834"/>
      </dsp:txXfrm>
    </dsp:sp>
    <dsp:sp modelId="{47DA5750-48DC-4E4F-815D-0B05DBC30DAB}">
      <dsp:nvSpPr>
        <dsp:cNvPr id="0" name=""/>
        <dsp:cNvSpPr/>
      </dsp:nvSpPr>
      <dsp:spPr>
        <a:xfrm>
          <a:off x="5341" y="1674763"/>
          <a:ext cx="1410252" cy="14102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noProof="0" dirty="0"/>
            <a:t>1. Adım</a:t>
          </a:r>
        </a:p>
      </dsp:txBody>
      <dsp:txXfrm>
        <a:off x="211868" y="1881290"/>
        <a:ext cx="997198" cy="997198"/>
      </dsp:txXfrm>
    </dsp:sp>
    <dsp:sp modelId="{00D2DC2C-7CA2-4A4B-B66D-3DDCAB7DC8E9}">
      <dsp:nvSpPr>
        <dsp:cNvPr id="0" name=""/>
        <dsp:cNvSpPr/>
      </dsp:nvSpPr>
      <dsp:spPr>
        <a:xfrm>
          <a:off x="4412381" y="1147151"/>
          <a:ext cx="2820505" cy="246547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-4819982"/>
            <a:satOff val="29498"/>
            <a:lumOff val="2248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4819982"/>
              <a:satOff val="29498"/>
              <a:lumOff val="22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noProof="0" dirty="0"/>
            <a:t>Verilerin saklanması</a:t>
          </a:r>
        </a:p>
      </dsp:txBody>
      <dsp:txXfrm>
        <a:off x="5117507" y="1516972"/>
        <a:ext cx="1374996" cy="1725834"/>
      </dsp:txXfrm>
    </dsp:sp>
    <dsp:sp modelId="{EE8733A1-7662-4D0A-B39E-2218596CC81C}">
      <dsp:nvSpPr>
        <dsp:cNvPr id="0" name=""/>
        <dsp:cNvSpPr/>
      </dsp:nvSpPr>
      <dsp:spPr>
        <a:xfrm>
          <a:off x="3707255" y="1674763"/>
          <a:ext cx="1410252" cy="1410252"/>
        </a:xfrm>
        <a:prstGeom prst="ellipse">
          <a:avLst/>
        </a:prstGeom>
        <a:solidFill>
          <a:schemeClr val="accent3">
            <a:hueOff val="-4468243"/>
            <a:satOff val="26037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noProof="0" dirty="0"/>
            <a:t>2. Adım</a:t>
          </a:r>
        </a:p>
      </dsp:txBody>
      <dsp:txXfrm>
        <a:off x="3913782" y="1881290"/>
        <a:ext cx="997198" cy="997198"/>
      </dsp:txXfrm>
    </dsp:sp>
    <dsp:sp modelId="{4BF699B1-BE15-42D1-9784-AA33CF29870E}">
      <dsp:nvSpPr>
        <dsp:cNvPr id="0" name=""/>
        <dsp:cNvSpPr/>
      </dsp:nvSpPr>
      <dsp:spPr>
        <a:xfrm>
          <a:off x="8114294" y="1147151"/>
          <a:ext cx="2820505" cy="246547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-9639964"/>
            <a:satOff val="58996"/>
            <a:lumOff val="449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9639964"/>
              <a:satOff val="58996"/>
              <a:lumOff val="44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13970" rIns="27940" bIns="13970" numCol="1" spcCol="1270" rtlCol="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noProof="0" dirty="0"/>
            <a:t>Verilerin sunulması</a:t>
          </a:r>
        </a:p>
      </dsp:txBody>
      <dsp:txXfrm>
        <a:off x="8819421" y="1516972"/>
        <a:ext cx="1374996" cy="1725834"/>
      </dsp:txXfrm>
    </dsp:sp>
    <dsp:sp modelId="{78E9A4E4-18A9-4B73-8007-A63A71C71937}">
      <dsp:nvSpPr>
        <dsp:cNvPr id="0" name=""/>
        <dsp:cNvSpPr/>
      </dsp:nvSpPr>
      <dsp:spPr>
        <a:xfrm>
          <a:off x="7409168" y="1674763"/>
          <a:ext cx="1410252" cy="1410252"/>
        </a:xfrm>
        <a:prstGeom prst="ellipse">
          <a:avLst/>
        </a:prstGeom>
        <a:solidFill>
          <a:schemeClr val="accent3">
            <a:hueOff val="-8936486"/>
            <a:satOff val="52073"/>
            <a:lumOff val="10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noProof="0" dirty="0"/>
            <a:t>3. Adım</a:t>
          </a:r>
        </a:p>
      </dsp:txBody>
      <dsp:txXfrm>
        <a:off x="7615695" y="1881290"/>
        <a:ext cx="997198" cy="997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A6FE20-6B29-4AAD-B908-06C5859EAFE5}" type="datetime1">
              <a:rPr lang="tr-TR" smtClean="0"/>
              <a:t>1.02.2019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CAE16B-A792-4401-8DAA-67B986E5EE7E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9255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2555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82539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4766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6689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6921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1575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0516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9842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9564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714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772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61103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691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51877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1418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249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401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342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Düz Bağlayıcı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Düz Bağlayıcı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Düz Bağlayıcı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üz Bağlayıcı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Bağlayıcı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Bağlayıcı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Düz Bağlayıcı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Bağlayıcı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Bağlayıcı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üz Bağlayıcı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üz Bağlayıcı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Düz Bağlayıcı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Düz Bağlayıcı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Düz Bağlayıcı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Düz Bağlayıcı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Düz Bağlayıcı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Düz Bağlayıcı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Düz Bağlayıcı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Düz Bağlayıcı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Düz Bağlayıcı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Düz Bağlayıcı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Düz Bağlayıcı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Düz Bağlayıcı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Düz Bağlayıcı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Düz Bağlayıcı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Düz Bağlayıcı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Düz Bağlayıcı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Düz Bağlayıcı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Düz Bağlayıcı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Düz Bağlayıcı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Düz Bağlayıcı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Düz Bağlayıcı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Düz Bağlayıcı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Düz Bağlayıcı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Düz Bağlayıcı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Düz Bağlayıcı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Düz Bağlayıcı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Düz Bağlayıcı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Düz Bağlayıcı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Düz Bağlayıcı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Düz Bağlayıcı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Asıl alt başlık stilini düzenlemek için tıklayın</a:t>
            </a:r>
            <a:endParaRPr lang="tr-TR" noProof="0" dirty="0"/>
          </a:p>
        </p:txBody>
      </p:sp>
      <p:cxnSp>
        <p:nvCxnSpPr>
          <p:cNvPr id="58" name="Düz Bağlayıcı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F96638-FC1D-464E-8AEE-10ECB2C98B32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2217C8-3645-4914-A5E0-B31866D8B7CD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E775C3-19A8-4781-9C99-8E2623D9DB5A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Düz Bağlayıcı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Düz Bağlayıcı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üz Bağlayıcı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Bağlayıcı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Bağlayıcı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Düz Bağlayıcı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Bağlayıcı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Bağlayıcı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üz Bağlayıcı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üz Bağlayıcı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Düz Bağlayıcı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Düz Bağlayıcı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Düz Bağlayıcı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Düz Bağlayıcı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Düz Bağlayıcı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Düz Bağlayıcı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Düz Bağlayıcı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Düz Bağlayıcı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Düz Bağlayıcı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Düz Bağlayıcı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Düz Bağlayıcı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Düz Bağlayıcı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Düz Bağlayıcı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Düz Bağlayıcı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Düz Bağlayıcı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Düz Bağlayıcı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Düz Bağlayıcı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Düz Bağlayıcı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Düz Bağlayıcı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Düz Bağlayıcı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Düz Bağlayıcı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Düz Bağlayıcı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Düz Bağlayıcı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Düz Bağlayıcı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Düz Bağlayıcı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Düz Bağlayıcı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Düz Bağlayıcı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Düz Bağlayıcı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Düz Bağlayıcı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Düz Bağlayıcı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Düz Bağlayıcı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cxnSp>
        <p:nvCxnSpPr>
          <p:cNvPr id="58" name="Düz Bağlayıcı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6E8099-91A2-4480-AA38-D429DA4DFE01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6CBFD9-EC20-4370-9A1E-1280A2324F49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D1325-2B19-4778-BD3B-CAC0A3DA1900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Düz Bağlayıcı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Düz Bağlayıcı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Düz Bağlayıcı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Düz Bağlayıcı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Düz Bağlayıcı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Düz Bağlayıcı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Düz Bağlayıcı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Düz Bağlayıcı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Düz Bağlayıcı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Düz Bağlayıcı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Düz Bağlayıcı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Düz Bağlayıcı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Düz Bağlayıcı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Düz Bağlayıcı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Düz Bağlayıcı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Düz Bağlayıcı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Düz Bağlayıcı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Düz Bağlayıcı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Düz Bağlayıcı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Düz Bağlayıcı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Düz Bağlayıcı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Düz Bağlayıcı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Düz Bağlayıcı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Düz Bağlayıcı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Düz Bağlayıcı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Düz Bağlayıcı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Düz Bağlayıcı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Düz Bağlayıcı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Düz Bağlayıcı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Düz Bağlayıcı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Düz Bağlayıcı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Düz Bağlayıcı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Düz Bağlayıcı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Düz Bağlayıcı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Düz Bağlayıcı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Düz Bağlayıcı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Düz Bağlayıcı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Düz Bağlayıcı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Düz Bağlayıcı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Düz Bağlayıcı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Düz Bağlayıcı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Düz Bağlayıcı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Düz Bağlayıcı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Düz Bağlayıcı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Düz Bağlayıcı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Düz Bağlayıcı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Alt Bilgi Yer Tutucusu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212" name="Tarih Yer Tutucusu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9697E-2130-485F-AD3C-A863ED81542E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214" name="Slayt Numarası Yer Tutucusu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Resim Yazılı İçerik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Düz Bağlayıcı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Bağlayıcı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Bağlayıcı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Düz Bağlayıcı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Bağlayıcı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Bağlayıcı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üz Bağlayıcı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üz Bağlayıcı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Düz Bağlayıcı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üz Bağlayıcı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Düz Bağlayıcı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Düz Bağlayıcı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Düz Bağlayıcı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Düz Bağlayıcı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Düz Bağlayıcı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Düz Bağlayıcı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Düz Bağlayıcı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Düz Bağlayıcı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Düz Bağlayıcı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Düz Bağlayıcı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Düz Bağlayıcı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Düz Bağlayıcı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Düz Bağlayıcı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Düz Bağlayıcı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Düz Bağlayıcı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Düz Bağlayıcı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Düz Bağlayıcı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Düz Bağlayıcı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Düz Bağlayıcı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Düz Bağlayıcı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Düz Bağlayıcı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Düz Bağlayıcı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Düz Bağlayıcı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Düz Bağlayıcı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Düz Bağlayıcı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Düz Bağlayıcı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Düz Bağlayıcı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Düz Bağlayıcı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Düz Bağlayıcı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Düz Bağlayıcı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Düz Bağlayıcı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Dikdörtgen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  <p:cxnSp>
        <p:nvCxnSpPr>
          <p:cNvPr id="60" name="Düz Bağlayıcı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177BB19-EAE0-465C-9FE8-0DE141F45AC0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Resim Yazılı Resi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Düz Bağlayıcı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üz Bağlayıcı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Bağlayıcı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Bağlayıcı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Düz Bağlayıcı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Bağlayıcı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Bağlayıcı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üz Bağlayıcı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üz Bağlayıcı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Düz Bağlayıcı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üz Bağlayıcı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Düz Bağlayıcı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Düz Bağlayıcı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Düz Bağlayıcı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Düz Bağlayıcı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Düz Bağlayıcı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Düz Bağlayıcı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Düz Bağlayıcı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Düz Bağlayıcı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Düz Bağlayıcı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Düz Bağlayıcı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Düz Bağlayıcı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Düz Bağlayıcı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Düz Bağlayıcı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Düz Bağlayıcı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Düz Bağlayıcı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Düz Bağlayıcı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Düz Bağlayıcı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Düz Bağlayıcı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Düz Bağlayıcı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Düz Bağlayıcı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Düz Bağlayıcı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Düz Bağlayıcı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Düz Bağlayıcı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Düz Bağlayıcı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Düz Bağlayıcı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Düz Bağlayıcı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Düz Bağlayıcı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Düz Bağlayıcı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Düz Bağlayıcı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Düz Bağlayıcı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Dikdörtgen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 dirty="0"/>
          </a:p>
        </p:txBody>
      </p:sp>
      <p:cxnSp>
        <p:nvCxnSpPr>
          <p:cNvPr id="59" name="Düz Bağlayıcı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 descr="Resim eklemek için boş yer tutucu. Yer tutucuya tıklayın ve eklemek istediğiniz resmi seçin."/>
          <p:cNvSpPr>
            <a:spLocks noGrp="1"/>
          </p:cNvSpPr>
          <p:nvPr>
            <p:ph type="pic" idx="1"/>
          </p:nvPr>
        </p:nvSpPr>
        <p:spPr>
          <a:xfrm>
            <a:off x="-13663" y="-2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noProof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0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Düz Bağlayıcı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Düz Bağlayıcı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Düz Bağlayıcı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Düz Bağlayıcı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Düz Bağlayıcı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Düz Bağlayıcı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Düz Bağlayıcı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Düz Bağlayıcı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Düz Bağlayıcı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Düz Bağlayıcı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Düz Bağlayıcı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Düz Bağlayıcı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Düz Bağlayıcı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Düz Bağlayıcı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Düz Bağlayıcı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Düz Bağlayıcı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Düz Bağlayıcı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Düz Bağlayıcı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Düz Bağlayıcı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Düz Bağlayıcı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Düz Bağlayıcı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Düz Bağlayıcı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Düz Bağlayıcı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Düz Bağlayıcı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Düz Bağlayıcı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Düz Bağlayıcı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Düz Bağlayıcı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Düz Bağlayıcı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Düz Bağlayıcı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Düz Bağlayıcı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Düz Bağlayıcı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Düz Bağlayıcı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Düz Bağlayıcı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Düz Bağlayıcı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Düz Bağlayıcı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Düz Bağlayıcı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Düz Bağlayıcı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Düz Bağlayıcı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Düz Bağlayıcı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Düz Bağlayıcı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Düz Bağlayıcı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Düz Bağlayıcı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Düz Bağlayıcı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Düz Bağlayıcı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Düz Bağlayıcı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Düz Bağlayıcı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r-TR" noProof="0" dirty="0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cxnSp>
        <p:nvCxnSpPr>
          <p:cNvPr id="148" name="Düz Bağlayıcı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8AC57A4-246E-4485-A6C7-BD50DA509122}" type="datetime1">
              <a:rPr lang="tr-TR" noProof="0" smtClean="0"/>
              <a:t>1.02.2019</a:t>
            </a:fld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93845" y="955221"/>
            <a:ext cx="9604310" cy="3331030"/>
          </a:xfrm>
        </p:spPr>
        <p:txBody>
          <a:bodyPr rtlCol="0">
            <a:normAutofit/>
          </a:bodyPr>
          <a:lstStyle/>
          <a:p>
            <a:pPr algn="ctr"/>
            <a:r>
              <a:rPr lang="tr-TR" sz="5400" dirty="0"/>
              <a:t>DAG: METEOROLOJİK VE</a:t>
            </a:r>
            <a:br>
              <a:rPr lang="tr-TR" sz="5400" dirty="0"/>
            </a:br>
            <a:r>
              <a:rPr lang="tr-TR" sz="5400" dirty="0"/>
              <a:t>ASTRONOMİK </a:t>
            </a:r>
            <a:br>
              <a:rPr lang="tr-TR" sz="5400" dirty="0"/>
            </a:br>
            <a:r>
              <a:rPr lang="tr-TR" sz="5400" dirty="0"/>
              <a:t>GÖRÜNTÜLEME (MAM) </a:t>
            </a:r>
            <a:br>
              <a:rPr lang="tr-TR" sz="5400" dirty="0"/>
            </a:br>
            <a:r>
              <a:rPr lang="tr-TR" sz="5400" dirty="0"/>
              <a:t>VE SİSTEMLER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tr-TR" sz="2400" dirty="0"/>
              <a:t>Uzm. ASTRONOM RECEP BALBAY - ATASAM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tr-TR" sz="4000" dirty="0"/>
              <a:t>VAISALA WXT536</a:t>
            </a:r>
          </a:p>
        </p:txBody>
      </p:sp>
      <p:pic>
        <p:nvPicPr>
          <p:cNvPr id="7" name="İçerik Yer Tutucusu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02" y="3204754"/>
            <a:ext cx="3320905" cy="3320905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162439"/>
              </p:ext>
            </p:extLst>
          </p:nvPr>
        </p:nvGraphicFramePr>
        <p:xfrm>
          <a:off x="563336" y="1033236"/>
          <a:ext cx="6288957" cy="401387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57299">
                  <a:extLst>
                    <a:ext uri="{9D8B030D-6E8A-4147-A177-3AD203B41FA5}">
                      <a16:colId xmlns:a16="http://schemas.microsoft.com/office/drawing/2014/main" val="550797033"/>
                    </a:ext>
                  </a:extLst>
                </a:gridCol>
                <a:gridCol w="1820635">
                  <a:extLst>
                    <a:ext uri="{9D8B030D-6E8A-4147-A177-3AD203B41FA5}">
                      <a16:colId xmlns:a16="http://schemas.microsoft.com/office/drawing/2014/main" val="528817539"/>
                    </a:ext>
                  </a:extLst>
                </a:gridCol>
                <a:gridCol w="1715870">
                  <a:extLst>
                    <a:ext uri="{9D8B030D-6E8A-4147-A177-3AD203B41FA5}">
                      <a16:colId xmlns:a16="http://schemas.microsoft.com/office/drawing/2014/main" val="3168702687"/>
                    </a:ext>
                  </a:extLst>
                </a:gridCol>
                <a:gridCol w="1495153">
                  <a:extLst>
                    <a:ext uri="{9D8B030D-6E8A-4147-A177-3AD203B41FA5}">
                      <a16:colId xmlns:a16="http://schemas.microsoft.com/office/drawing/2014/main" val="3217350487"/>
                    </a:ext>
                  </a:extLst>
                </a:gridCol>
              </a:tblGrid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Sensör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Ölçüm</a:t>
                      </a:r>
                    </a:p>
                    <a:p>
                      <a:pPr algn="ctr"/>
                      <a:r>
                        <a:rPr lang="tr-TR" dirty="0"/>
                        <a:t>aralığı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Doğruluk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Çözünürlük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023272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Sıcaklık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-52 - 60°C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±0.3°C</a:t>
                      </a:r>
                      <a:endParaRPr lang="tr-TR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00703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0 - 100%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±</a:t>
                      </a:r>
                      <a:r>
                        <a:rPr lang="tr-TR" dirty="0"/>
                        <a:t>3</a:t>
                      </a:r>
                      <a:r>
                        <a:rPr lang="da-DK" dirty="0"/>
                        <a:t>% 0</a:t>
                      </a:r>
                      <a:r>
                        <a:rPr lang="tr-TR" dirty="0"/>
                        <a:t>-9</a:t>
                      </a:r>
                      <a:r>
                        <a:rPr lang="da-DK" dirty="0"/>
                        <a:t>0</a:t>
                      </a:r>
                      <a:r>
                        <a:rPr lang="tr-TR" dirty="0"/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±5% 90</a:t>
                      </a:r>
                      <a:r>
                        <a:rPr lang="tr-TR" dirty="0"/>
                        <a:t>-</a:t>
                      </a:r>
                      <a:r>
                        <a:rPr lang="da-DK" dirty="0"/>
                        <a:t>100%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621892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Basınç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600-1100 </a:t>
                      </a:r>
                      <a:r>
                        <a:rPr lang="tr-TR" dirty="0" err="1"/>
                        <a:t>hPa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±1</a:t>
                      </a:r>
                      <a:r>
                        <a:rPr lang="tr-TR" baseline="0" dirty="0"/>
                        <a:t> </a:t>
                      </a:r>
                      <a:r>
                        <a:rPr lang="da-DK" dirty="0"/>
                        <a:t>hPa </a:t>
                      </a:r>
                      <a:endParaRPr lang="tr-TR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-52 </a:t>
                      </a:r>
                      <a:r>
                        <a:rPr lang="tr-TR" dirty="0"/>
                        <a:t>-</a:t>
                      </a:r>
                      <a:r>
                        <a:rPr lang="tr-TR" baseline="0" dirty="0"/>
                        <a:t> </a:t>
                      </a:r>
                      <a:r>
                        <a:rPr lang="da-DK" dirty="0"/>
                        <a:t>60°C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 </a:t>
                      </a:r>
                      <a:r>
                        <a:rPr lang="tr-TR" dirty="0" err="1"/>
                        <a:t>hPa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594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Rüzgar</a:t>
                      </a:r>
                    </a:p>
                    <a:p>
                      <a:pPr algn="ctr"/>
                      <a:r>
                        <a:rPr lang="tr-TR" dirty="0"/>
                        <a:t>hızı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0 -</a:t>
                      </a:r>
                      <a:r>
                        <a:rPr lang="tr-TR" baseline="0" dirty="0"/>
                        <a:t> </a:t>
                      </a:r>
                      <a:r>
                        <a:rPr lang="tr-TR" dirty="0"/>
                        <a:t>60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±3% 10m/s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 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58116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Rüzgar yönü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0 - 360°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±3.0° 10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945211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Yağmur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0 - 200 mm/h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 mm/h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07922"/>
                  </a:ext>
                </a:extLst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563336" y="340667"/>
            <a:ext cx="6288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/>
              <a:t>YEK PARE YAPI</a:t>
            </a: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595486"/>
              </p:ext>
            </p:extLst>
          </p:nvPr>
        </p:nvGraphicFramePr>
        <p:xfrm>
          <a:off x="563336" y="5393872"/>
          <a:ext cx="6288957" cy="81347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475040194"/>
                    </a:ext>
                  </a:extLst>
                </a:gridCol>
                <a:gridCol w="1649184">
                  <a:extLst>
                    <a:ext uri="{9D8B030D-6E8A-4147-A177-3AD203B41FA5}">
                      <a16:colId xmlns:a16="http://schemas.microsoft.com/office/drawing/2014/main" val="213726722"/>
                    </a:ext>
                  </a:extLst>
                </a:gridCol>
                <a:gridCol w="1715870">
                  <a:extLst>
                    <a:ext uri="{9D8B030D-6E8A-4147-A177-3AD203B41FA5}">
                      <a16:colId xmlns:a16="http://schemas.microsoft.com/office/drawing/2014/main" val="788483183"/>
                    </a:ext>
                  </a:extLst>
                </a:gridCol>
                <a:gridCol w="1495153">
                  <a:extLst>
                    <a:ext uri="{9D8B030D-6E8A-4147-A177-3AD203B41FA5}">
                      <a16:colId xmlns:a16="http://schemas.microsoft.com/office/drawing/2014/main" val="608346855"/>
                    </a:ext>
                  </a:extLst>
                </a:gridCol>
              </a:tblGrid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b="0" dirty="0"/>
                        <a:t>Koruma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IP66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/>
                        <a:t>Çal. Sıcaklığı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-52 - 60°C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211028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b="0" dirty="0"/>
                        <a:t>Protokoller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SDI-12 v1.3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ASCII</a:t>
                      </a:r>
                      <a:endParaRPr lang="tr-T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NMEA 0183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694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0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0" y="0"/>
            <a:ext cx="9601200" cy="1085849"/>
          </a:xfrm>
        </p:spPr>
        <p:txBody>
          <a:bodyPr rtlCol="0">
            <a:normAutofit/>
          </a:bodyPr>
          <a:lstStyle/>
          <a:p>
            <a:pPr algn="ctr" rtl="0"/>
            <a:r>
              <a:rPr lang="tr-TR" sz="4400" dirty="0"/>
              <a:t>ASTRONOMİK AYGITLAR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1295400" y="1428751"/>
            <a:ext cx="9601200" cy="4378778"/>
          </a:xfrm>
        </p:spPr>
        <p:txBody>
          <a:bodyPr>
            <a:normAutofit/>
          </a:bodyPr>
          <a:lstStyle/>
          <a:p>
            <a:r>
              <a:rPr lang="tr-TR" sz="2800" dirty="0"/>
              <a:t>ALCOR SYSTEM - ALL SKY CAMERA (EUDA – DİB)</a:t>
            </a:r>
          </a:p>
          <a:p>
            <a:r>
              <a:rPr lang="tr-TR" sz="2800" dirty="0"/>
              <a:t>ALCOR SYSTEM – ALL SKY CAMERA (OMEA)</a:t>
            </a:r>
          </a:p>
          <a:p>
            <a:r>
              <a:rPr lang="tr-TR" sz="2800" dirty="0"/>
              <a:t>ALCOR SYSTEM – CYCLOPE SEEING MONITOR</a:t>
            </a:r>
          </a:p>
          <a:p>
            <a:r>
              <a:rPr lang="tr-TR" sz="2800" dirty="0"/>
              <a:t>DIFFERENTIAL IMAGE MOTION SEEING MONITOR (DIMM)</a:t>
            </a:r>
          </a:p>
          <a:p>
            <a:r>
              <a:rPr lang="tr-TR" sz="2800" dirty="0"/>
              <a:t>MULTI-APERTURE SCINTILLATION SENSOR (MASS) – DIMM</a:t>
            </a:r>
          </a:p>
          <a:p>
            <a:r>
              <a:rPr lang="tr-TR" sz="2800" dirty="0"/>
              <a:t>UNIHEDRON - </a:t>
            </a:r>
            <a:r>
              <a:rPr lang="en-US" sz="2800" dirty="0"/>
              <a:t>SKY QUALITY METE</a:t>
            </a:r>
            <a:r>
              <a:rPr lang="tr-TR" sz="2800" dirty="0"/>
              <a:t>R (RSQM)</a:t>
            </a:r>
          </a:p>
          <a:p>
            <a:endParaRPr lang="tr-TR" sz="24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6990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tr-TR" sz="4000" dirty="0"/>
              <a:t>ALL SKY CAMERA</a:t>
            </a:r>
            <a:br>
              <a:rPr lang="tr-TR" sz="4000" dirty="0"/>
            </a:br>
            <a:r>
              <a:rPr lang="tr-TR" sz="4000" dirty="0"/>
              <a:t>(ASC)</a:t>
            </a: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4" y="85478"/>
            <a:ext cx="6441620" cy="6673182"/>
          </a:xfrm>
        </p:spPr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>
          <a:xfrm>
            <a:off x="7749866" y="2986848"/>
            <a:ext cx="3657600" cy="3528252"/>
          </a:xfrm>
        </p:spPr>
        <p:txBody>
          <a:bodyPr>
            <a:normAutofit/>
          </a:bodyPr>
          <a:lstStyle/>
          <a:p>
            <a:r>
              <a:rPr lang="tr-TR" sz="2400" dirty="0"/>
              <a:t>180°x180°</a:t>
            </a:r>
          </a:p>
          <a:p>
            <a:r>
              <a:rPr lang="tr-TR" sz="2400" dirty="0"/>
              <a:t>4600x3520px</a:t>
            </a:r>
          </a:p>
          <a:p>
            <a:r>
              <a:rPr lang="tr-TR" sz="2400" dirty="0"/>
              <a:t>2.9 </a:t>
            </a:r>
            <a:r>
              <a:rPr lang="tr-TR" sz="2400" dirty="0" err="1"/>
              <a:t>arcmin</a:t>
            </a:r>
            <a:r>
              <a:rPr lang="tr-TR" sz="2400" dirty="0"/>
              <a:t>/</a:t>
            </a:r>
            <a:r>
              <a:rPr lang="tr-TR" sz="2400" dirty="0" err="1"/>
              <a:t>px</a:t>
            </a:r>
            <a:endParaRPr lang="tr-TR" sz="2400" dirty="0"/>
          </a:p>
        </p:txBody>
      </p:sp>
      <p:pic>
        <p:nvPicPr>
          <p:cNvPr id="7" name="İçerik Yer Tutucusu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21" y="3599161"/>
            <a:ext cx="2321379" cy="325884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7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tr-TR" sz="4000" dirty="0"/>
              <a:t>CYCLOPE</a:t>
            </a:r>
            <a:br>
              <a:rPr lang="tr-TR" sz="4000" dirty="0"/>
            </a:br>
            <a:r>
              <a:rPr lang="tr-TR" sz="4000" dirty="0"/>
              <a:t>SEEING</a:t>
            </a:r>
            <a:br>
              <a:rPr lang="tr-TR" sz="4000" dirty="0"/>
            </a:br>
            <a:r>
              <a:rPr lang="tr-TR" sz="4000" dirty="0"/>
              <a:t>MONITOR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543197" y="318407"/>
            <a:ext cx="6217920" cy="1102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u="sng" dirty="0" err="1"/>
              <a:t>Seeing</a:t>
            </a:r>
            <a:r>
              <a:rPr lang="tr-TR" sz="2800" b="1" u="sng" dirty="0"/>
              <a:t> (görüş),</a:t>
            </a:r>
            <a:r>
              <a:rPr lang="tr-TR" sz="2800" b="1" dirty="0"/>
              <a:t> atmosferin izin verdiği en iyi (küçük) ayırma gücü</a:t>
            </a:r>
          </a:p>
        </p:txBody>
      </p:sp>
      <p:pic>
        <p:nvPicPr>
          <p:cNvPr id="7" name="İçerik Yer Tutucusu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4" y="3105191"/>
            <a:ext cx="2843327" cy="359061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7" y="1566746"/>
            <a:ext cx="6667500" cy="333375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18407" y="5293571"/>
            <a:ext cx="6667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tx2"/>
                </a:solidFill>
              </a:rPr>
              <a:t>Field</a:t>
            </a:r>
            <a:r>
              <a:rPr lang="tr-TR" b="1" dirty="0">
                <a:solidFill>
                  <a:schemeClr val="tx2"/>
                </a:solidFill>
              </a:rPr>
              <a:t> of </a:t>
            </a:r>
            <a:r>
              <a:rPr lang="tr-TR" b="1" dirty="0" err="1">
                <a:solidFill>
                  <a:schemeClr val="tx2"/>
                </a:solidFill>
              </a:rPr>
              <a:t>view</a:t>
            </a:r>
            <a:r>
              <a:rPr lang="tr-TR" b="1" dirty="0">
                <a:solidFill>
                  <a:schemeClr val="tx2"/>
                </a:solidFill>
              </a:rPr>
              <a:t> (</a:t>
            </a:r>
            <a:r>
              <a:rPr lang="tr-TR" b="1" dirty="0" err="1">
                <a:solidFill>
                  <a:schemeClr val="tx2"/>
                </a:solidFill>
              </a:rPr>
              <a:t>FoV</a:t>
            </a:r>
            <a:r>
              <a:rPr lang="tr-TR" b="1" dirty="0">
                <a:solidFill>
                  <a:schemeClr val="tx2"/>
                </a:solidFill>
              </a:rPr>
              <a:t>): </a:t>
            </a:r>
            <a:r>
              <a:rPr lang="tr-TR" b="1" dirty="0">
                <a:solidFill>
                  <a:schemeClr val="tx2"/>
                </a:solidFill>
                <a:latin typeface="Arial" panose="020B0604020202020204" pitchFamily="34" charset="0"/>
              </a:rPr>
              <a:t>3.6° x 2.5°</a:t>
            </a:r>
          </a:p>
          <a:p>
            <a:r>
              <a:rPr lang="tr-TR" b="1" dirty="0" err="1">
                <a:solidFill>
                  <a:schemeClr val="tx2"/>
                </a:solidFill>
                <a:latin typeface="Arial" panose="020B0604020202020204" pitchFamily="34" charset="0"/>
              </a:rPr>
              <a:t>Fixed</a:t>
            </a:r>
            <a:r>
              <a:rPr lang="tr-TR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tr-TR" b="1" dirty="0" err="1">
                <a:solidFill>
                  <a:schemeClr val="tx2"/>
                </a:solidFill>
                <a:latin typeface="Arial" panose="020B0604020202020204" pitchFamily="34" charset="0"/>
              </a:rPr>
              <a:t>to</a:t>
            </a:r>
            <a:r>
              <a:rPr lang="tr-TR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tr-TR" b="1" dirty="0" err="1">
                <a:solidFill>
                  <a:schemeClr val="tx2"/>
                </a:solidFill>
                <a:latin typeface="Arial" panose="020B0604020202020204" pitchFamily="34" charset="0"/>
              </a:rPr>
              <a:t>Polaris</a:t>
            </a:r>
            <a:endParaRPr lang="tr-TR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chemeClr val="tx2"/>
                </a:solidFill>
              </a:rPr>
              <a:t>50</a:t>
            </a:r>
            <a:r>
              <a:rPr lang="tr-TR" b="1" dirty="0">
                <a:solidFill>
                  <a:schemeClr val="tx2"/>
                </a:solidFill>
              </a:rPr>
              <a:t>-</a:t>
            </a:r>
            <a:r>
              <a:rPr lang="en-US" b="1" dirty="0">
                <a:solidFill>
                  <a:schemeClr val="tx2"/>
                </a:solidFill>
              </a:rPr>
              <a:t>60 </a:t>
            </a:r>
            <a:r>
              <a:rPr lang="tr-TR" b="1" dirty="0" err="1">
                <a:solidFill>
                  <a:schemeClr val="tx2"/>
                </a:solidFill>
              </a:rPr>
              <a:t>fps</a:t>
            </a:r>
            <a:r>
              <a:rPr lang="en-US" b="1" dirty="0">
                <a:solidFill>
                  <a:schemeClr val="tx2"/>
                </a:solidFill>
              </a:rPr>
              <a:t> (1/125-second exposures), </a:t>
            </a:r>
            <a:endParaRPr lang="tr-TR" b="1" dirty="0">
              <a:solidFill>
                <a:schemeClr val="tx2"/>
              </a:solidFill>
            </a:endParaRPr>
          </a:p>
          <a:p>
            <a:r>
              <a:rPr lang="tr-TR" b="1" dirty="0" err="1">
                <a:solidFill>
                  <a:schemeClr val="tx2"/>
                </a:solidFill>
              </a:rPr>
              <a:t>Range</a:t>
            </a:r>
            <a:r>
              <a:rPr lang="tr-TR" b="1" dirty="0">
                <a:solidFill>
                  <a:schemeClr val="tx2"/>
                </a:solidFill>
              </a:rPr>
              <a:t>: &lt;1.5 </a:t>
            </a:r>
            <a:r>
              <a:rPr lang="tr-TR" b="1" dirty="0" err="1">
                <a:solidFill>
                  <a:schemeClr val="tx2"/>
                </a:solidFill>
              </a:rPr>
              <a:t>arcsec</a:t>
            </a:r>
            <a:endParaRPr lang="tr-T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tr-TR" sz="3600" dirty="0"/>
              <a:t>DIFFERENTIAL IMAGE MOTION  MONITOR (DIMM)</a:t>
            </a: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2" y="462099"/>
            <a:ext cx="5392783" cy="4044588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52" y="3220812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2932" y="5003074"/>
            <a:ext cx="5392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Teleskop: Meade LX200 - ACF 12’’</a:t>
            </a:r>
          </a:p>
          <a:p>
            <a:r>
              <a:rPr lang="tr-TR" sz="2400" dirty="0"/>
              <a:t>D = 304.8mm</a:t>
            </a:r>
          </a:p>
          <a:p>
            <a:r>
              <a:rPr lang="tr-TR" sz="2400" dirty="0"/>
              <a:t>Odak: f/10</a:t>
            </a:r>
          </a:p>
          <a:p>
            <a:r>
              <a:rPr lang="tr-TR" sz="2400" dirty="0"/>
              <a:t>F = 3048mm</a:t>
            </a:r>
          </a:p>
        </p:txBody>
      </p:sp>
    </p:spTree>
    <p:extLst>
      <p:ext uri="{BB962C8B-B14F-4D97-AF65-F5344CB8AC3E}">
        <p14:creationId xmlns:p14="http://schemas.microsoft.com/office/powerpoint/2010/main" val="38733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sz="2800" dirty="0"/>
              <a:t>MULTI-APERTURE SCINTILLATION SENSOR </a:t>
            </a:r>
            <a:br>
              <a:rPr lang="tr-TR" sz="2800" dirty="0"/>
            </a:br>
            <a:r>
              <a:rPr lang="tr-TR" sz="2800" dirty="0"/>
              <a:t>MASS – DIMM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400" b="1" dirty="0"/>
              <a:t>MASS</a:t>
            </a:r>
            <a:r>
              <a:rPr lang="tr-TR" sz="2400" b="1" dirty="0"/>
              <a:t>-DIMM</a:t>
            </a:r>
            <a:r>
              <a:rPr lang="en-US" sz="2400" b="1" dirty="0"/>
              <a:t>, </a:t>
            </a:r>
            <a:r>
              <a:rPr lang="en-US" sz="2400" b="1" dirty="0" err="1"/>
              <a:t>türbülansın</a:t>
            </a:r>
            <a:r>
              <a:rPr lang="en-US" sz="2400" b="1" dirty="0"/>
              <a:t> </a:t>
            </a:r>
            <a:r>
              <a:rPr lang="en-US" sz="2400" b="1" dirty="0" err="1"/>
              <a:t>atmosferdeki</a:t>
            </a:r>
            <a:r>
              <a:rPr lang="en-US" sz="2400" b="1" dirty="0"/>
              <a:t> </a:t>
            </a:r>
            <a:r>
              <a:rPr lang="en-US" sz="2400" b="1" dirty="0" err="1"/>
              <a:t>düşey</a:t>
            </a:r>
            <a:r>
              <a:rPr lang="en-US" sz="2400" b="1" dirty="0"/>
              <a:t> </a:t>
            </a:r>
            <a:r>
              <a:rPr lang="en-US" sz="2400" b="1" dirty="0" err="1"/>
              <a:t>dağılımını</a:t>
            </a:r>
            <a:r>
              <a:rPr lang="en-US" sz="2400" b="1" dirty="0"/>
              <a:t>, </a:t>
            </a:r>
            <a:r>
              <a:rPr lang="en-US" sz="2400" b="1" dirty="0" err="1"/>
              <a:t>parlak</a:t>
            </a:r>
            <a:r>
              <a:rPr lang="en-US" sz="2400" b="1" dirty="0"/>
              <a:t> </a:t>
            </a:r>
            <a:r>
              <a:rPr lang="en-US" sz="2400" b="1" dirty="0" err="1"/>
              <a:t>yıldızların</a:t>
            </a:r>
            <a:r>
              <a:rPr lang="en-US" sz="2400" b="1" dirty="0"/>
              <a:t> </a:t>
            </a:r>
            <a:r>
              <a:rPr lang="tr-TR" sz="2400" b="1" dirty="0"/>
              <a:t>titreşmesini (scintillation)</a:t>
            </a:r>
            <a:r>
              <a:rPr lang="en-US" sz="2400" b="1" dirty="0"/>
              <a:t> </a:t>
            </a:r>
            <a:r>
              <a:rPr lang="en-US" sz="2400" b="1" dirty="0" err="1"/>
              <a:t>analiz</a:t>
            </a:r>
            <a:r>
              <a:rPr lang="en-US" sz="2400" b="1" dirty="0"/>
              <a:t> </a:t>
            </a:r>
            <a:r>
              <a:rPr lang="en-US" sz="2400" b="1" dirty="0" err="1"/>
              <a:t>ederek</a:t>
            </a:r>
            <a:r>
              <a:rPr lang="en-US" sz="2400" b="1" dirty="0"/>
              <a:t> </a:t>
            </a:r>
            <a:r>
              <a:rPr lang="en-US" sz="2400" b="1" dirty="0" err="1"/>
              <a:t>ölçen</a:t>
            </a:r>
            <a:r>
              <a:rPr lang="en-US" sz="2400" b="1" dirty="0"/>
              <a:t> </a:t>
            </a:r>
            <a:r>
              <a:rPr lang="en-US" sz="2400" b="1" dirty="0" err="1"/>
              <a:t>bir</a:t>
            </a:r>
            <a:r>
              <a:rPr lang="en-US" sz="2400" b="1" dirty="0"/>
              <a:t> </a:t>
            </a:r>
            <a:r>
              <a:rPr lang="tr-TR" sz="2400" b="1" dirty="0"/>
              <a:t>araçtır</a:t>
            </a:r>
            <a:r>
              <a:rPr lang="en-US" sz="2400" b="1" dirty="0"/>
              <a:t>.</a:t>
            </a:r>
            <a:endParaRPr lang="tr-TR" sz="2400" b="1" dirty="0"/>
          </a:p>
          <a:p>
            <a:pPr marL="0" indent="0" algn="just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 err="1"/>
              <a:t>GuppyPro</a:t>
            </a:r>
            <a:r>
              <a:rPr lang="tr-TR" b="1" dirty="0"/>
              <a:t> Özellikleri</a:t>
            </a:r>
          </a:p>
          <a:p>
            <a:r>
              <a:rPr lang="tr-TR" dirty="0"/>
              <a:t>Çözünürlük:</a:t>
            </a:r>
            <a:r>
              <a:rPr lang="en-US" dirty="0"/>
              <a:t> 656(H)×492(V)</a:t>
            </a:r>
            <a:endParaRPr lang="tr-TR" dirty="0"/>
          </a:p>
          <a:p>
            <a:r>
              <a:rPr lang="en-US" dirty="0"/>
              <a:t>Sens</a:t>
            </a:r>
            <a:r>
              <a:rPr lang="tr-TR" dirty="0"/>
              <a:t>ö</a:t>
            </a:r>
            <a:r>
              <a:rPr lang="en-US" dirty="0"/>
              <a:t>r</a:t>
            </a:r>
            <a:r>
              <a:rPr lang="tr-TR" dirty="0"/>
              <a:t>: </a:t>
            </a:r>
            <a:r>
              <a:rPr lang="en-US" dirty="0"/>
              <a:t>Sony ICX424</a:t>
            </a:r>
            <a:endParaRPr lang="tr-TR" dirty="0"/>
          </a:p>
          <a:p>
            <a:r>
              <a:rPr lang="de-DE" dirty="0"/>
              <a:t>Pi</a:t>
            </a:r>
            <a:r>
              <a:rPr lang="tr-TR" dirty="0" err="1"/>
              <a:t>ksel</a:t>
            </a:r>
            <a:r>
              <a:rPr lang="de-DE" dirty="0"/>
              <a:t> </a:t>
            </a:r>
            <a:r>
              <a:rPr lang="tr-TR" dirty="0"/>
              <a:t>boyutu: </a:t>
            </a:r>
            <a:r>
              <a:rPr lang="de-DE" dirty="0"/>
              <a:t>7.4µm×7.4µm</a:t>
            </a:r>
            <a:endParaRPr lang="tr-TR" dirty="0"/>
          </a:p>
          <a:p>
            <a:r>
              <a:rPr lang="en-US" dirty="0"/>
              <a:t>Ma</a:t>
            </a:r>
            <a:r>
              <a:rPr lang="tr-TR" dirty="0" err="1"/>
              <a:t>ks</a:t>
            </a:r>
            <a:r>
              <a:rPr lang="tr-TR" dirty="0"/>
              <a:t>. Frame </a:t>
            </a:r>
            <a:r>
              <a:rPr lang="en-US" dirty="0"/>
              <a:t>rate</a:t>
            </a:r>
            <a:r>
              <a:rPr lang="tr-TR" dirty="0"/>
              <a:t>: </a:t>
            </a:r>
            <a:r>
              <a:rPr lang="en-US" dirty="0"/>
              <a:t>82 fps </a:t>
            </a:r>
            <a:endParaRPr lang="tr-TR" dirty="0"/>
          </a:p>
          <a:p>
            <a:r>
              <a:rPr lang="en-US" dirty="0"/>
              <a:t>ADC</a:t>
            </a:r>
            <a:r>
              <a:rPr lang="tr-TR" dirty="0"/>
              <a:t>:</a:t>
            </a:r>
            <a:r>
              <a:rPr lang="en-US" dirty="0"/>
              <a:t> 12 bit</a:t>
            </a:r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b="1" dirty="0"/>
              <a:t>Teleskop Özellikleri</a:t>
            </a:r>
          </a:p>
          <a:p>
            <a:r>
              <a:rPr lang="tr-TR" dirty="0"/>
              <a:t>Meade LX200 12’’ (304.8mm) </a:t>
            </a:r>
          </a:p>
          <a:p>
            <a:r>
              <a:rPr lang="tr-TR" dirty="0"/>
              <a:t>3048mm odak uzunluğu</a:t>
            </a:r>
          </a:p>
          <a:p>
            <a:r>
              <a:rPr lang="tr-TR" dirty="0"/>
              <a:t>f/10 odak oranı</a:t>
            </a:r>
          </a:p>
          <a:p>
            <a:endParaRPr lang="tr-TR" dirty="0"/>
          </a:p>
        </p:txBody>
      </p:sp>
      <p:pic>
        <p:nvPicPr>
          <p:cNvPr id="7" name="İçerik Yer Tutucus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33" y="3108224"/>
            <a:ext cx="2641637" cy="3522182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696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tr-TR" sz="4000" dirty="0"/>
              <a:t>ROTATIONAL</a:t>
            </a:r>
            <a:br>
              <a:rPr lang="tr-TR" sz="4000" dirty="0"/>
            </a:br>
            <a:r>
              <a:rPr lang="en-US" sz="4000" dirty="0"/>
              <a:t>SKY QUALITY METE</a:t>
            </a:r>
            <a:r>
              <a:rPr lang="tr-TR" sz="4000" dirty="0"/>
              <a:t>R </a:t>
            </a:r>
            <a:br>
              <a:rPr lang="tr-TR" sz="4000" dirty="0"/>
            </a:br>
            <a:r>
              <a:rPr lang="tr-TR" sz="4000" dirty="0"/>
              <a:t>(RSQM)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200" b="1" dirty="0"/>
              <a:t>SQM, gökyüzü parlaklığını ölçen bir cihazdır.</a:t>
            </a:r>
          </a:p>
          <a:p>
            <a:pPr marL="0" indent="0" algn="ctr">
              <a:buNone/>
            </a:pPr>
            <a:endParaRPr lang="tr-TR" sz="2400" dirty="0"/>
          </a:p>
          <a:p>
            <a:pPr marL="0" indent="0" algn="ctr">
              <a:buNone/>
            </a:pPr>
            <a:endParaRPr lang="tr-TR" sz="2400" dirty="0"/>
          </a:p>
          <a:p>
            <a:r>
              <a:rPr lang="tr-TR" sz="2800" dirty="0"/>
              <a:t>Gördüğü alan (</a:t>
            </a:r>
            <a:r>
              <a:rPr lang="tr-TR" sz="2800" dirty="0" err="1"/>
              <a:t>FoV</a:t>
            </a:r>
            <a:r>
              <a:rPr lang="tr-TR" sz="2800" dirty="0"/>
              <a:t>): </a:t>
            </a:r>
            <a:r>
              <a:rPr lang="en-US" sz="2800" dirty="0"/>
              <a:t>~20°</a:t>
            </a:r>
            <a:r>
              <a:rPr lang="tr-TR" sz="2800" dirty="0"/>
              <a:t> </a:t>
            </a:r>
          </a:p>
          <a:p>
            <a:r>
              <a:rPr lang="tr-TR" sz="2800" dirty="0"/>
              <a:t>Hassasiyet: ±0.1 </a:t>
            </a:r>
            <a:r>
              <a:rPr lang="tr-TR" sz="2800" dirty="0" err="1"/>
              <a:t>mag</a:t>
            </a:r>
            <a:r>
              <a:rPr lang="tr-TR" sz="2800" dirty="0"/>
              <a:t>/arcsec</a:t>
            </a:r>
            <a:r>
              <a:rPr lang="tr-TR" sz="2800" baseline="30000" dirty="0"/>
              <a:t>2</a:t>
            </a:r>
            <a:endParaRPr lang="tr-TR" sz="2800" dirty="0"/>
          </a:p>
          <a:p>
            <a:r>
              <a:rPr lang="tr-TR" sz="2800" dirty="0"/>
              <a:t>En uzun</a:t>
            </a:r>
            <a:r>
              <a:rPr lang="en-US" sz="2800" dirty="0"/>
              <a:t> </a:t>
            </a:r>
            <a:r>
              <a:rPr lang="tr-TR" sz="2800" dirty="0"/>
              <a:t>örnekleme zamanı </a:t>
            </a:r>
            <a:r>
              <a:rPr lang="en-US" sz="2800" dirty="0"/>
              <a:t>: 80 </a:t>
            </a:r>
            <a:r>
              <a:rPr lang="tr-TR" sz="2800" dirty="0" err="1"/>
              <a:t>sn</a:t>
            </a:r>
            <a:r>
              <a:rPr lang="en-US" sz="2800" dirty="0"/>
              <a:t>.</a:t>
            </a:r>
          </a:p>
          <a:p>
            <a:r>
              <a:rPr lang="tr-TR" sz="2800" dirty="0"/>
              <a:t>En kısa örnekleme zamanı  </a:t>
            </a:r>
            <a:r>
              <a:rPr lang="en-US" sz="2800" dirty="0"/>
              <a:t>:</a:t>
            </a:r>
            <a:r>
              <a:rPr lang="tr-TR" sz="2800" dirty="0"/>
              <a:t> </a:t>
            </a:r>
            <a:r>
              <a:rPr lang="en-US" sz="2800" dirty="0"/>
              <a:t>1 </a:t>
            </a:r>
            <a:r>
              <a:rPr lang="tr-TR" sz="2800" dirty="0" err="1"/>
              <a:t>sn</a:t>
            </a:r>
            <a:r>
              <a:rPr lang="en-US" sz="2800" dirty="0"/>
              <a:t>.</a:t>
            </a:r>
            <a:endParaRPr lang="tr-TR" sz="2800" dirty="0"/>
          </a:p>
          <a:p>
            <a:r>
              <a:rPr lang="tr-TR" sz="2800" dirty="0"/>
              <a:t>Çalışma sıcaklığı: -40</a:t>
            </a:r>
            <a:r>
              <a:rPr lang="en-US" sz="2800" dirty="0"/>
              <a:t>°</a:t>
            </a:r>
            <a:r>
              <a:rPr lang="tr-TR" sz="2800" dirty="0"/>
              <a:t>C - +85</a:t>
            </a:r>
            <a:r>
              <a:rPr lang="en-US" sz="2800" dirty="0"/>
              <a:t>°</a:t>
            </a:r>
            <a:r>
              <a:rPr lang="tr-TR" sz="2800" dirty="0"/>
              <a:t>C </a:t>
            </a:r>
          </a:p>
          <a:p>
            <a:endParaRPr lang="tr-TR" sz="2400" dirty="0"/>
          </a:p>
        </p:txBody>
      </p:sp>
      <p:pic>
        <p:nvPicPr>
          <p:cNvPr id="8" name="İçerik Yer Tutucusu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1" b="36598"/>
          <a:stretch/>
        </p:blipFill>
        <p:spPr>
          <a:xfrm>
            <a:off x="7913152" y="3143795"/>
            <a:ext cx="3657600" cy="33527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idx="4294967295"/>
          </p:nvPr>
        </p:nvSpPr>
        <p:spPr>
          <a:xfrm>
            <a:off x="601663" y="0"/>
            <a:ext cx="10988675" cy="1870075"/>
          </a:xfrm>
        </p:spPr>
        <p:txBody>
          <a:bodyPr rtlCol="0">
            <a:noAutofit/>
          </a:bodyPr>
          <a:lstStyle/>
          <a:p>
            <a:pPr algn="ctr" rtl="0"/>
            <a:r>
              <a:rPr lang="tr-TR" sz="4800" dirty="0"/>
              <a:t>NEDEN AYNI İŞİ YAPAN</a:t>
            </a:r>
            <a:br>
              <a:rPr lang="tr-TR" sz="4800" dirty="0"/>
            </a:br>
            <a:r>
              <a:rPr lang="tr-TR" sz="4800" dirty="0"/>
              <a:t>FARKLI AYGITLAR?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idx="4294967295"/>
          </p:nvPr>
        </p:nvSpPr>
        <p:spPr>
          <a:xfrm>
            <a:off x="1295400" y="2372632"/>
            <a:ext cx="9601200" cy="3810000"/>
          </a:xfrm>
        </p:spPr>
        <p:txBody>
          <a:bodyPr>
            <a:normAutofit/>
          </a:bodyPr>
          <a:lstStyle/>
          <a:p>
            <a:endParaRPr lang="tr-TR" sz="2400" dirty="0"/>
          </a:p>
          <a:p>
            <a:r>
              <a:rPr lang="tr-TR" sz="4800" b="1" dirty="0"/>
              <a:t>GÜVENİLİRLİK</a:t>
            </a:r>
          </a:p>
          <a:p>
            <a:endParaRPr lang="tr-TR" sz="4800" dirty="0"/>
          </a:p>
          <a:p>
            <a:r>
              <a:rPr lang="tr-TR" sz="4800" b="1" dirty="0"/>
              <a:t>SÜRDÜRÜLEBİLİRLİK</a:t>
            </a:r>
          </a:p>
          <a:p>
            <a:endParaRPr lang="tr-TR" sz="3600" dirty="0"/>
          </a:p>
          <a:p>
            <a:endParaRPr lang="tr-TR" sz="36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2371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>
          <a:xfrm rot="5400000">
            <a:off x="6372497" y="1038499"/>
            <a:ext cx="6858000" cy="4781006"/>
          </a:xfrm>
        </p:spPr>
      </p:pic>
      <p:sp>
        <p:nvSpPr>
          <p:cNvPr id="6" name="Dikdörtgen 5"/>
          <p:cNvSpPr/>
          <p:nvPr/>
        </p:nvSpPr>
        <p:spPr>
          <a:xfrm>
            <a:off x="10038205" y="0"/>
            <a:ext cx="21537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 Aralık 2018</a:t>
            </a:r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594"/>
            <a:ext cx="7415833" cy="4171406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36429" r="8593" b="19572"/>
          <a:stretch/>
        </p:blipFill>
        <p:spPr>
          <a:xfrm>
            <a:off x="1" y="4352"/>
            <a:ext cx="7419702" cy="2682240"/>
          </a:xfrm>
          <a:prstGeom prst="rect">
            <a:avLst/>
          </a:prstGeom>
        </p:spPr>
      </p:pic>
      <p:cxnSp>
        <p:nvCxnSpPr>
          <p:cNvPr id="43" name="Düz Ok Bağlayıcısı 42"/>
          <p:cNvCxnSpPr/>
          <p:nvPr/>
        </p:nvCxnSpPr>
        <p:spPr>
          <a:xfrm>
            <a:off x="6043749" y="2987040"/>
            <a:ext cx="200297" cy="104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üz Ok Bağlayıcısı 46"/>
          <p:cNvCxnSpPr/>
          <p:nvPr/>
        </p:nvCxnSpPr>
        <p:spPr>
          <a:xfrm>
            <a:off x="557349" y="3187337"/>
            <a:ext cx="52251" cy="24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Düz Ok Bağlayıcısı 52"/>
          <p:cNvCxnSpPr/>
          <p:nvPr/>
        </p:nvCxnSpPr>
        <p:spPr>
          <a:xfrm flipH="1">
            <a:off x="1358537" y="3648891"/>
            <a:ext cx="43543" cy="313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kdörtgen 57"/>
          <p:cNvSpPr/>
          <p:nvPr/>
        </p:nvSpPr>
        <p:spPr>
          <a:xfrm>
            <a:off x="5215253" y="-46520"/>
            <a:ext cx="22044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Mayıs 2018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5317846" y="6396335"/>
            <a:ext cx="21018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 Ocak 2019</a:t>
            </a:r>
          </a:p>
        </p:txBody>
      </p:sp>
      <p:cxnSp>
        <p:nvCxnSpPr>
          <p:cNvPr id="61" name="Düz Ok Bağlayıcısı 60"/>
          <p:cNvCxnSpPr/>
          <p:nvPr/>
        </p:nvCxnSpPr>
        <p:spPr>
          <a:xfrm flipH="1">
            <a:off x="4833257" y="4110446"/>
            <a:ext cx="381996" cy="113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Düz Ok Bağlayıcısı 62"/>
          <p:cNvCxnSpPr/>
          <p:nvPr/>
        </p:nvCxnSpPr>
        <p:spPr>
          <a:xfrm>
            <a:off x="4298163" y="3648891"/>
            <a:ext cx="95795" cy="226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ikdörtgen 63"/>
          <p:cNvSpPr/>
          <p:nvPr/>
        </p:nvSpPr>
        <p:spPr>
          <a:xfrm>
            <a:off x="5269648" y="2802374"/>
            <a:ext cx="8515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GNSS</a:t>
            </a:r>
          </a:p>
          <a:p>
            <a:pPr algn="ctr"/>
            <a:r>
              <a:rPr lang="tr-TR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CORS</a:t>
            </a:r>
          </a:p>
        </p:txBody>
      </p:sp>
      <p:sp>
        <p:nvSpPr>
          <p:cNvPr id="65" name="Dikdörtgen 64"/>
          <p:cNvSpPr/>
          <p:nvPr/>
        </p:nvSpPr>
        <p:spPr>
          <a:xfrm>
            <a:off x="5089635" y="3814524"/>
            <a:ext cx="11592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CLOUD</a:t>
            </a:r>
          </a:p>
          <a:p>
            <a:pPr algn="ctr"/>
            <a:r>
              <a:rPr lang="tr-T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SENSOR</a:t>
            </a:r>
            <a:endParaRPr lang="tr-TR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Dikdörtgen 65"/>
          <p:cNvSpPr/>
          <p:nvPr/>
        </p:nvSpPr>
        <p:spPr>
          <a:xfrm>
            <a:off x="3754777" y="3308169"/>
            <a:ext cx="11293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VAISALA</a:t>
            </a:r>
          </a:p>
        </p:txBody>
      </p:sp>
      <p:sp>
        <p:nvSpPr>
          <p:cNvPr id="67" name="Dikdörtgen 66"/>
          <p:cNvSpPr/>
          <p:nvPr/>
        </p:nvSpPr>
        <p:spPr>
          <a:xfrm>
            <a:off x="1111345" y="3308169"/>
            <a:ext cx="8600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DAVIS</a:t>
            </a:r>
          </a:p>
        </p:txBody>
      </p:sp>
      <p:sp>
        <p:nvSpPr>
          <p:cNvPr id="68" name="Dikdörtgen 67"/>
          <p:cNvSpPr/>
          <p:nvPr/>
        </p:nvSpPr>
        <p:spPr>
          <a:xfrm>
            <a:off x="227771" y="2820739"/>
            <a:ext cx="65915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ASC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2421486" y="5097250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DIMM</a:t>
            </a:r>
          </a:p>
          <a:p>
            <a:pPr algn="ctr"/>
            <a:r>
              <a:rPr lang="tr-TR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MASS/DIMM</a:t>
            </a:r>
          </a:p>
          <a:p>
            <a:pPr algn="ctr"/>
            <a:r>
              <a:rPr lang="tr-T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TELESKOPU</a:t>
            </a:r>
            <a:endParaRPr lang="tr-TR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Dikdörtgen 69"/>
          <p:cNvSpPr/>
          <p:nvPr/>
        </p:nvSpPr>
        <p:spPr>
          <a:xfrm>
            <a:off x="5366883" y="5027023"/>
            <a:ext cx="87716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RSQM</a:t>
            </a:r>
          </a:p>
        </p:txBody>
      </p:sp>
      <p:cxnSp>
        <p:nvCxnSpPr>
          <p:cNvPr id="72" name="Düz Ok Bağlayıcısı 71"/>
          <p:cNvCxnSpPr/>
          <p:nvPr/>
        </p:nvCxnSpPr>
        <p:spPr>
          <a:xfrm flipH="1">
            <a:off x="5734050" y="5396355"/>
            <a:ext cx="47625" cy="385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0" y="1"/>
            <a:ext cx="9601200" cy="1404256"/>
          </a:xfrm>
        </p:spPr>
        <p:txBody>
          <a:bodyPr rtlCol="0">
            <a:normAutofit/>
          </a:bodyPr>
          <a:lstStyle/>
          <a:p>
            <a:pPr algn="ctr"/>
            <a:r>
              <a:rPr lang="tr-TR" sz="4400" dirty="0"/>
              <a:t>DAG-MAM SİSTEM SÜREÇLERİ</a:t>
            </a:r>
          </a:p>
        </p:txBody>
      </p:sp>
      <p:graphicFrame>
        <p:nvGraphicFramePr>
          <p:cNvPr id="4" name="İçerik Yer Tutucusu 3" descr="Her birinde görev açıklamaları bulunan ve soldan sağa sıralanmış 3 adımı gösteren İşlem Okları diyagramı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613891"/>
              </p:ext>
            </p:extLst>
          </p:nvPr>
        </p:nvGraphicFramePr>
        <p:xfrm>
          <a:off x="628651" y="1404257"/>
          <a:ext cx="10940142" cy="4759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1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0" y="0"/>
            <a:ext cx="9601200" cy="1085850"/>
          </a:xfrm>
        </p:spPr>
        <p:txBody>
          <a:bodyPr/>
          <a:lstStyle/>
          <a:p>
            <a:pPr algn="ctr"/>
            <a:r>
              <a:rPr lang="tr-TR" sz="4400" dirty="0"/>
              <a:t>EKİP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636814" y="1420586"/>
            <a:ext cx="5230586" cy="4370615"/>
          </a:xfrm>
        </p:spPr>
        <p:txBody>
          <a:bodyPr>
            <a:normAutofit/>
          </a:bodyPr>
          <a:lstStyle/>
          <a:p>
            <a:endParaRPr lang="tr-TR" sz="2400" dirty="0"/>
          </a:p>
          <a:p>
            <a:r>
              <a:rPr lang="tr-TR" sz="2400" dirty="0"/>
              <a:t>Uzm. Astronom Bülent GÜÇSAV</a:t>
            </a:r>
          </a:p>
          <a:p>
            <a:r>
              <a:rPr lang="tr-TR" sz="2400" dirty="0"/>
              <a:t>Uzm. Astronom Deniz ÇOKER</a:t>
            </a:r>
            <a:endParaRPr lang="tr-TR" dirty="0"/>
          </a:p>
          <a:p>
            <a:r>
              <a:rPr lang="tr-TR" sz="2400" dirty="0"/>
              <a:t>Uzm. Astronom Cihan Tuğrul TEZCAN</a:t>
            </a:r>
          </a:p>
          <a:p>
            <a:r>
              <a:rPr lang="tr-TR" sz="2400" dirty="0"/>
              <a:t>Dr. Onur ŞATIR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324600" y="1412421"/>
            <a:ext cx="5219700" cy="4370615"/>
          </a:xfrm>
        </p:spPr>
        <p:txBody>
          <a:bodyPr>
            <a:normAutofit/>
          </a:bodyPr>
          <a:lstStyle/>
          <a:p>
            <a:endParaRPr lang="tr-TR" sz="2400" dirty="0"/>
          </a:p>
          <a:p>
            <a:r>
              <a:rPr lang="tr-TR" sz="2400" dirty="0"/>
              <a:t>Elek. </a:t>
            </a:r>
            <a:r>
              <a:rPr lang="tr-TR" sz="2400" dirty="0" err="1"/>
              <a:t>Hab</a:t>
            </a:r>
            <a:r>
              <a:rPr lang="tr-TR" sz="2400" dirty="0"/>
              <a:t>. Müh. İbrahim ÖZTÜRK</a:t>
            </a:r>
          </a:p>
          <a:p>
            <a:r>
              <a:rPr lang="tr-TR" sz="2400" dirty="0"/>
              <a:t>Elek. Müh. Emre DOĞAN</a:t>
            </a:r>
          </a:p>
          <a:p>
            <a:r>
              <a:rPr lang="tr-TR" sz="2400" dirty="0"/>
              <a:t>Elek. Müh. Ömer Faruk AYDEMİR  </a:t>
            </a:r>
          </a:p>
          <a:p>
            <a:r>
              <a:rPr lang="tr-TR" sz="2400" dirty="0"/>
              <a:t>Uzm. Astronom Mohammad SHAMEONI NIAE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99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716201"/>
              </p:ext>
            </p:extLst>
          </p:nvPr>
        </p:nvGraphicFramePr>
        <p:xfrm>
          <a:off x="1853701" y="195501"/>
          <a:ext cx="9261838" cy="6466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Visio" r:id="rId3" imgW="14678186" imgH="10248873" progId="Visio.Drawing.15">
                  <p:embed/>
                </p:oleObj>
              </mc:Choice>
              <mc:Fallback>
                <p:oleObj name="Visio" r:id="rId3" imgW="14678186" imgH="1024887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3701" y="195501"/>
                        <a:ext cx="9261838" cy="6466991"/>
                      </a:xfrm>
                      <a:prstGeom prst="rect">
                        <a:avLst/>
                      </a:prstGeom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Unvan 1"/>
          <p:cNvSpPr txBox="1">
            <a:spLocks/>
          </p:cNvSpPr>
          <p:nvPr/>
        </p:nvSpPr>
        <p:spPr>
          <a:xfrm rot="16200000">
            <a:off x="-2381931" y="2801981"/>
            <a:ext cx="6858002" cy="12540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/>
              <a:t>DAG-MAM SİSTEMLERİ BİLİŞİM </a:t>
            </a:r>
            <a:br>
              <a:rPr lang="tr-TR" dirty="0"/>
            </a:br>
            <a:r>
              <a:rPr lang="tr-TR" dirty="0"/>
              <a:t>(IT) ALTYAPISI</a:t>
            </a:r>
          </a:p>
        </p:txBody>
      </p:sp>
    </p:spTree>
    <p:extLst>
      <p:ext uri="{BB962C8B-B14F-4D97-AF65-F5344CB8AC3E}">
        <p14:creationId xmlns:p14="http://schemas.microsoft.com/office/powerpoint/2010/main" val="4804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0" y="1"/>
            <a:ext cx="9601200" cy="1533524"/>
          </a:xfrm>
        </p:spPr>
        <p:txBody>
          <a:bodyPr>
            <a:noAutofit/>
          </a:bodyPr>
          <a:lstStyle/>
          <a:p>
            <a:pPr algn="ctr"/>
            <a:r>
              <a:rPr lang="tr-TR" sz="4000" dirty="0"/>
              <a:t>DAG-MAM SİSTEMLERİ BİLİŞİM ALTYAPISI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half" idx="1"/>
          </p:nvPr>
        </p:nvSpPr>
        <p:spPr>
          <a:xfrm>
            <a:off x="609600" y="1838325"/>
            <a:ext cx="10972800" cy="3952875"/>
          </a:xfrm>
        </p:spPr>
        <p:txBody>
          <a:bodyPr>
            <a:noAutofit/>
          </a:bodyPr>
          <a:lstStyle/>
          <a:p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ZAMAN DAMGASI: YYYY-MM-DD HH:MM:SS.SSS</a:t>
            </a:r>
          </a:p>
          <a:p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DOSYALAR: *.FITS, *.TXT, *.PNG</a:t>
            </a:r>
          </a:p>
          <a:p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KAYIT YÖNTEMİ: FTP</a:t>
            </a:r>
          </a:p>
          <a:p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VERİTABANI : MARIADB</a:t>
            </a:r>
          </a:p>
          <a:p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ZAMAN ÇÖZÜNÜRLÜĞÜ: GENEL 1dk, METEOSAT 15dk</a:t>
            </a:r>
          </a:p>
          <a:p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BAĞLANTI: FİBER + RADYOLİNK</a:t>
            </a:r>
          </a:p>
        </p:txBody>
      </p:sp>
    </p:spTree>
    <p:extLst>
      <p:ext uri="{BB962C8B-B14F-4D97-AF65-F5344CB8AC3E}">
        <p14:creationId xmlns:p14="http://schemas.microsoft.com/office/powerpoint/2010/main" val="19227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tr-TR" sz="3600" dirty="0"/>
              <a:t>ENDÜSTRİYEL</a:t>
            </a:r>
            <a:br>
              <a:rPr lang="tr-TR" sz="4000" dirty="0"/>
            </a:br>
            <a:r>
              <a:rPr lang="tr-TR" sz="4000" dirty="0"/>
              <a:t>ALTYAPI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sz="3200" dirty="0"/>
              <a:t>ENDÜSTRİYEL BİLGİSAYAR ALTYAPISI</a:t>
            </a:r>
          </a:p>
          <a:p>
            <a:pPr marL="0" indent="0" algn="ctr">
              <a:buNone/>
            </a:pPr>
            <a:endParaRPr lang="tr-T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DÜŞÜK SICAKLIK (~ -25°C) DEĞERLERİNDE ÖLÇÜMLEME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GERÇEK ZAMANLI ÇALIŞMA</a:t>
            </a:r>
          </a:p>
          <a:p>
            <a:pPr marL="0" indent="0" algn="ctr">
              <a:buNone/>
            </a:pPr>
            <a:r>
              <a:rPr lang="tr-TR" dirty="0"/>
              <a:t>---------------------------------------------------------------------</a:t>
            </a:r>
          </a:p>
          <a:p>
            <a:r>
              <a:rPr lang="tr-TR" sz="4000" b="1" dirty="0">
                <a:solidFill>
                  <a:srgbClr val="FF0000"/>
                </a:solidFill>
              </a:rPr>
              <a:t>ÖNERİ?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r="9962"/>
          <a:stretch/>
        </p:blipFill>
        <p:spPr>
          <a:xfrm>
            <a:off x="7918361" y="3411825"/>
            <a:ext cx="3652391" cy="24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br>
              <a:rPr lang="tr-TR" dirty="0"/>
            </a:br>
            <a:r>
              <a:rPr lang="tr-TR" sz="4000" dirty="0"/>
              <a:t>NTP/PTP ZAMAN SUNUCUSU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3200" dirty="0"/>
              <a:t>ZAMAN SENKRONİZASYONU</a:t>
            </a:r>
          </a:p>
          <a:p>
            <a:r>
              <a:rPr lang="tr-TR" sz="3200" dirty="0"/>
              <a:t>GERÇEK ZAMANLI (&lt;10ns) HABERLEŞME</a:t>
            </a:r>
          </a:p>
          <a:p>
            <a:r>
              <a:rPr lang="tr-TR" sz="3200" dirty="0"/>
              <a:t>ASTRONOMİK ZAMAN HASSASİYETİ</a:t>
            </a:r>
          </a:p>
          <a:p>
            <a:r>
              <a:rPr lang="tr-TR" sz="3200" dirty="0"/>
              <a:t>GÜVENİLİR (&lt;400ms/gün) ZAMAN DAMGASI</a:t>
            </a:r>
          </a:p>
          <a:p>
            <a:r>
              <a:rPr lang="tr-TR" sz="3200" dirty="0"/>
              <a:t>GNSS ZAMAN ALIMI</a:t>
            </a:r>
          </a:p>
          <a:p>
            <a:pPr marL="0" indent="0" algn="ctr">
              <a:buNone/>
            </a:pPr>
            <a:r>
              <a:rPr lang="tr-TR" sz="3200" dirty="0"/>
              <a:t>-------------------------------------------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4000" b="1" dirty="0">
                <a:solidFill>
                  <a:srgbClr val="FF0000"/>
                </a:solidFill>
              </a:rPr>
              <a:t>ÖNERİ?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7913152" y="3152775"/>
            <a:ext cx="3657600" cy="3343275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8203664" y="3429000"/>
            <a:ext cx="30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/>
              <a:t>EKOSync</a:t>
            </a:r>
            <a:r>
              <a:rPr lang="tr-TR" dirty="0"/>
              <a:t> 1588 NTP/PTP</a:t>
            </a:r>
          </a:p>
        </p:txBody>
      </p:sp>
    </p:spTree>
    <p:extLst>
      <p:ext uri="{BB962C8B-B14F-4D97-AF65-F5344CB8AC3E}">
        <p14:creationId xmlns:p14="http://schemas.microsoft.com/office/powerpoint/2010/main" val="32521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>
          <a:xfrm>
            <a:off x="0" y="261258"/>
            <a:ext cx="12192000" cy="10776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000" dirty="0"/>
              <a:t>NEDEN DAG-MAM?</a:t>
            </a: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0" y="1738992"/>
            <a:ext cx="12192000" cy="511900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r-TR" sz="7100" b="1" dirty="0"/>
              <a:t>DAG-MAM = KARAR VERİCİ</a:t>
            </a:r>
          </a:p>
          <a:p>
            <a:pPr algn="ctr"/>
            <a:r>
              <a:rPr lang="tr-TR" sz="6000" dirty="0">
                <a:solidFill>
                  <a:srgbClr val="FF0000"/>
                </a:solidFill>
              </a:rPr>
              <a:t> </a:t>
            </a:r>
            <a:r>
              <a:rPr lang="tr-TR" sz="4300" dirty="0">
                <a:solidFill>
                  <a:srgbClr val="FF0000"/>
                </a:solidFill>
              </a:rPr>
              <a:t>Hangi gözlem projesi?</a:t>
            </a:r>
          </a:p>
          <a:p>
            <a:pPr algn="ctr"/>
            <a:r>
              <a:rPr lang="tr-TR" sz="4300" dirty="0">
                <a:solidFill>
                  <a:schemeClr val="accent4"/>
                </a:solidFill>
              </a:rPr>
              <a:t> Gözlem/soğutma başlat/durdur?</a:t>
            </a:r>
          </a:p>
          <a:p>
            <a:pPr algn="ctr"/>
            <a:r>
              <a:rPr lang="tr-TR" sz="4300" dirty="0">
                <a:solidFill>
                  <a:srgbClr val="0070C0"/>
                </a:solidFill>
              </a:rPr>
              <a:t> Adaptif Optik? </a:t>
            </a:r>
          </a:p>
          <a:p>
            <a:pPr algn="ctr"/>
            <a:r>
              <a:rPr lang="tr-TR" sz="4300" dirty="0">
                <a:solidFill>
                  <a:schemeClr val="accent6"/>
                </a:solidFill>
              </a:rPr>
              <a:t>Kırmızı öte / görsel?</a:t>
            </a:r>
          </a:p>
          <a:p>
            <a:pPr algn="ctr"/>
            <a:r>
              <a:rPr lang="tr-TR" sz="4300" dirty="0">
                <a:solidFill>
                  <a:schemeClr val="accent1"/>
                </a:solidFill>
              </a:rPr>
              <a:t>İstatistiksel çıkarımlar</a:t>
            </a:r>
          </a:p>
          <a:p>
            <a:pPr algn="ctr"/>
            <a:r>
              <a:rPr lang="tr-TR" sz="4300" dirty="0">
                <a:solidFill>
                  <a:schemeClr val="accent1"/>
                </a:solidFill>
              </a:rPr>
              <a:t>Odak düzlemi aleti seçimi?</a:t>
            </a:r>
          </a:p>
        </p:txBody>
      </p:sp>
    </p:spTree>
    <p:extLst>
      <p:ext uri="{BB962C8B-B14F-4D97-AF65-F5344CB8AC3E}">
        <p14:creationId xmlns:p14="http://schemas.microsoft.com/office/powerpoint/2010/main" val="9253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4"/>
          <p:cNvSpPr txBox="1">
            <a:spLocks/>
          </p:cNvSpPr>
          <p:nvPr/>
        </p:nvSpPr>
        <p:spPr>
          <a:xfrm>
            <a:off x="0" y="832756"/>
            <a:ext cx="12192000" cy="12273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000" dirty="0"/>
              <a:t>DAG-MAM: KULLANICILAR</a:t>
            </a:r>
          </a:p>
        </p:txBody>
      </p:sp>
      <p:sp>
        <p:nvSpPr>
          <p:cNvPr id="8" name="İçerik Yer Tutucusu 5"/>
          <p:cNvSpPr txBox="1">
            <a:spLocks/>
          </p:cNvSpPr>
          <p:nvPr/>
        </p:nvSpPr>
        <p:spPr>
          <a:xfrm>
            <a:off x="1295400" y="2507795"/>
            <a:ext cx="9601200" cy="44100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4800" b="1" dirty="0">
                <a:solidFill>
                  <a:srgbClr val="FF0000"/>
                </a:solidFill>
              </a:rPr>
              <a:t>0. SEVİYE: DAG 4M TELESKOP</a:t>
            </a:r>
          </a:p>
          <a:p>
            <a:pPr marL="0" indent="0">
              <a:buNone/>
            </a:pPr>
            <a:r>
              <a:rPr lang="tr-TR" sz="4800" b="1" dirty="0">
                <a:solidFill>
                  <a:schemeClr val="accent3"/>
                </a:solidFill>
              </a:rPr>
              <a:t>1. SEVİYE: TEKNİK PERSONEL</a:t>
            </a:r>
          </a:p>
          <a:p>
            <a:pPr marL="0" indent="0">
              <a:buNone/>
            </a:pPr>
            <a:r>
              <a:rPr lang="tr-TR" sz="4800" dirty="0">
                <a:solidFill>
                  <a:schemeClr val="accent5">
                    <a:lumMod val="75000"/>
                  </a:schemeClr>
                </a:solidFill>
              </a:rPr>
              <a:t>2. SEVİYE: GÖZLEMCİLER</a:t>
            </a:r>
          </a:p>
          <a:p>
            <a:pPr marL="0" indent="0">
              <a:buNone/>
            </a:pPr>
            <a:r>
              <a:rPr lang="tr-TR" sz="4800" dirty="0"/>
              <a:t>3. SEVİYE: KURUMLAR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70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0" y="-1"/>
            <a:ext cx="9601200" cy="852489"/>
          </a:xfrm>
        </p:spPr>
        <p:txBody>
          <a:bodyPr>
            <a:normAutofit/>
          </a:bodyPr>
          <a:lstStyle/>
          <a:p>
            <a:pPr algn="ctr"/>
            <a:r>
              <a:rPr lang="tr-TR" sz="4000" dirty="0"/>
              <a:t>DAG-MAM WEB HİZMETLERİ </a:t>
            </a: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28"/>
          <a:stretch/>
        </p:blipFill>
        <p:spPr>
          <a:xfrm>
            <a:off x="0" y="852489"/>
            <a:ext cx="12192000" cy="600551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Dikdörtgen 8"/>
          <p:cNvSpPr/>
          <p:nvPr/>
        </p:nvSpPr>
        <p:spPr>
          <a:xfrm>
            <a:off x="724177" y="5435127"/>
            <a:ext cx="10743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http://dag.atauni.edu.tr/mam/index.php</a:t>
            </a:r>
            <a:endParaRPr lang="tr-TR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7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0" y="0"/>
            <a:ext cx="9601200" cy="789726"/>
          </a:xfrm>
        </p:spPr>
        <p:txBody>
          <a:bodyPr>
            <a:normAutofit/>
          </a:bodyPr>
          <a:lstStyle/>
          <a:p>
            <a:pPr algn="ctr"/>
            <a:r>
              <a:rPr lang="tr-TR" sz="4000" dirty="0"/>
              <a:t>DAG-MAM WEB HİZMETLERİ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33" r="929"/>
          <a:stretch/>
        </p:blipFill>
        <p:spPr>
          <a:xfrm>
            <a:off x="0" y="789726"/>
            <a:ext cx="12192000" cy="606827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941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tr-TR" sz="4000" dirty="0"/>
              <a:t>DAG-MAM WEB HİZMETLERİ</a:t>
            </a:r>
          </a:p>
        </p:txBody>
      </p:sp>
      <p:sp>
        <p:nvSpPr>
          <p:cNvPr id="6" name="Metin Yer Tutucusu 5"/>
          <p:cNvSpPr>
            <a:spLocks noGrp="1"/>
          </p:cNvSpPr>
          <p:nvPr>
            <p:ph type="body" sz="half" idx="2"/>
          </p:nvPr>
        </p:nvSpPr>
        <p:spPr>
          <a:xfrm>
            <a:off x="7913152" y="2995011"/>
            <a:ext cx="3657600" cy="3536417"/>
          </a:xfrm>
        </p:spPr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tr-TR" b="1" dirty="0"/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0" y="342900"/>
            <a:ext cx="7334250" cy="6515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200" dirty="0"/>
              <a:t>METEOROLOJİK ve ASTRONOMİK CİHAZLARA AİT VERİLERİN;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TELESKOP VE ALT SİSTEMLERİ İÇİN </a:t>
            </a:r>
            <a:r>
              <a:rPr lang="tr-TR" sz="3200" b="1" u="sng" dirty="0"/>
              <a:t>GERÇEK ZAMANLI,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DİĞER KULLANICILAR İÇİN </a:t>
            </a:r>
            <a:r>
              <a:rPr lang="tr-TR" sz="3200" b="1" u="sng" dirty="0"/>
              <a:t>1DK </a:t>
            </a:r>
            <a:r>
              <a:rPr lang="tr-TR" sz="3200" dirty="0"/>
              <a:t>ARALIKLARLA SERVİS EDİLMESİ.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VERİLERİN GEÇMİŞE DÖNÜK;        1 GÜN, 1 HAFTA, 1 AY ve 1 YIL OLARAK SUNULMASI.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VERİLERİN İSTATİKSEL (AÇIK GECE SAYISI vb.) ANALİZİNİN YAPILMIŞ BİR HALDE SUNULMASI.</a:t>
            </a:r>
          </a:p>
          <a:p>
            <a:endParaRPr lang="tr-TR" dirty="0"/>
          </a:p>
        </p:txBody>
      </p:sp>
      <p:pic>
        <p:nvPicPr>
          <p:cNvPr id="9" name="İçerik Yer Tutucusu 2"/>
          <p:cNvPicPr>
            <a:picLocks noChangeAspect="1"/>
          </p:cNvPicPr>
          <p:nvPr/>
        </p:nvPicPr>
        <p:blipFill rotWithShape="1">
          <a:blip r:embed="rId3"/>
          <a:srcRect t="9906"/>
          <a:stretch/>
        </p:blipFill>
        <p:spPr>
          <a:xfrm>
            <a:off x="7625769" y="3370217"/>
            <a:ext cx="4348087" cy="214230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129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12192000" cy="1183821"/>
          </a:xfrm>
        </p:spPr>
        <p:txBody>
          <a:bodyPr>
            <a:normAutofit/>
          </a:bodyPr>
          <a:lstStyle/>
          <a:p>
            <a:pPr algn="ctr"/>
            <a:r>
              <a:rPr lang="tr-TR" sz="6600" dirty="0"/>
              <a:t>TARTIŞMA</a:t>
            </a:r>
            <a:endParaRPr lang="tr-TR" sz="4400" dirty="0"/>
          </a:p>
        </p:txBody>
      </p:sp>
      <p:sp>
        <p:nvSpPr>
          <p:cNvPr id="6" name="İçerik Yer Tutucusu 5"/>
          <p:cNvSpPr>
            <a:spLocks noGrp="1"/>
          </p:cNvSpPr>
          <p:nvPr>
            <p:ph idx="4294967295"/>
          </p:nvPr>
        </p:nvSpPr>
        <p:spPr>
          <a:xfrm>
            <a:off x="0" y="1412421"/>
            <a:ext cx="12192000" cy="5445580"/>
          </a:xfrm>
        </p:spPr>
        <p:txBody>
          <a:bodyPr>
            <a:normAutofit lnSpcReduction="10000"/>
          </a:bodyPr>
          <a:lstStyle/>
          <a:p>
            <a:pPr algn="ctr"/>
            <a:r>
              <a:rPr lang="tr-TR" sz="3600" dirty="0"/>
              <a:t>DONMAYA/BUZLANMAYA KARŞI ÖNERİLER?</a:t>
            </a:r>
          </a:p>
          <a:p>
            <a:pPr algn="ctr"/>
            <a:r>
              <a:rPr lang="tr-TR" sz="3600" dirty="0"/>
              <a:t>SİSTEMLERİN KESİNTİSİZ ÇALIŞMASI İÇİN ÖNERİLERİ?</a:t>
            </a:r>
          </a:p>
          <a:p>
            <a:pPr algn="ctr"/>
            <a:r>
              <a:rPr lang="tr-TR" sz="3600" dirty="0"/>
              <a:t>KALİBRASYON ÇÖZÜMLERİ?</a:t>
            </a:r>
          </a:p>
          <a:p>
            <a:pPr algn="ctr"/>
            <a:r>
              <a:rPr lang="tr-TR" sz="3600" dirty="0"/>
              <a:t>ALT YAPI / ÜST YAPI ÖNERİLERİ?</a:t>
            </a:r>
          </a:p>
          <a:p>
            <a:pPr algn="ctr"/>
            <a:r>
              <a:rPr lang="tr-TR" sz="3600" dirty="0"/>
              <a:t>ALET/DONANIM ÖNERİLERİ?</a:t>
            </a:r>
          </a:p>
          <a:p>
            <a:pPr algn="ctr"/>
            <a:r>
              <a:rPr lang="tr-TR" sz="3600" dirty="0"/>
              <a:t>VERİ PAYLAŞIMI?</a:t>
            </a:r>
          </a:p>
          <a:p>
            <a:pPr marL="0" indent="0" algn="ctr">
              <a:buNone/>
            </a:pPr>
            <a:r>
              <a:rPr lang="tr-TR" sz="4800" b="1" u="sng" dirty="0"/>
              <a:t>DİĞER ÖNERİLER?</a:t>
            </a:r>
            <a:endParaRPr lang="tr-TR" sz="3600" dirty="0"/>
          </a:p>
          <a:p>
            <a:pPr algn="ctr"/>
            <a:endParaRPr lang="tr-TR" dirty="0"/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82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0" y="1"/>
            <a:ext cx="9601200" cy="1134835"/>
          </a:xfrm>
        </p:spPr>
        <p:txBody>
          <a:bodyPr rtlCol="0"/>
          <a:lstStyle/>
          <a:p>
            <a:pPr algn="ctr" rtl="0"/>
            <a:r>
              <a:rPr lang="tr-TR" sz="4400" dirty="0"/>
              <a:t>İÇERİK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0" y="1592035"/>
            <a:ext cx="9601200" cy="4207329"/>
          </a:xfrm>
        </p:spPr>
        <p:txBody>
          <a:bodyPr rtlCol="0"/>
          <a:lstStyle/>
          <a:p>
            <a:pPr rtl="0"/>
            <a:r>
              <a:rPr lang="tr-TR" sz="4000" dirty="0"/>
              <a:t>METEOROLOJİK AYGITLAR</a:t>
            </a:r>
          </a:p>
          <a:p>
            <a:r>
              <a:rPr lang="tr-TR" sz="4000" dirty="0"/>
              <a:t>ASTRONOMİK AYGITLAR</a:t>
            </a:r>
          </a:p>
          <a:p>
            <a:r>
              <a:rPr lang="tr-TR" sz="4000" dirty="0"/>
              <a:t>DAG-MAM SİSTEMİ</a:t>
            </a:r>
          </a:p>
          <a:p>
            <a:r>
              <a:rPr lang="tr-TR" sz="4000" dirty="0"/>
              <a:t>DAG-MAM WEB HİZMETLERİ</a:t>
            </a:r>
          </a:p>
          <a:p>
            <a:r>
              <a:rPr lang="tr-TR" sz="4000" dirty="0"/>
              <a:t>GELECEK PLANLAMALAR</a:t>
            </a:r>
          </a:p>
          <a:p>
            <a:endParaRPr lang="tr-TR" dirty="0"/>
          </a:p>
          <a:p>
            <a:pPr marL="0" indent="0" rtl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RECEP BALBAY</a:t>
            </a:r>
          </a:p>
        </p:txBody>
      </p:sp>
    </p:spTree>
    <p:extLst>
      <p:ext uri="{BB962C8B-B14F-4D97-AF65-F5344CB8AC3E}">
        <p14:creationId xmlns:p14="http://schemas.microsoft.com/office/powerpoint/2010/main" val="1712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0" y="1"/>
            <a:ext cx="9601200" cy="1085849"/>
          </a:xfrm>
        </p:spPr>
        <p:txBody>
          <a:bodyPr rtlCol="0">
            <a:normAutofit/>
          </a:bodyPr>
          <a:lstStyle/>
          <a:p>
            <a:pPr algn="ctr" rtl="0"/>
            <a:r>
              <a:rPr lang="tr-TR" sz="4400" dirty="0"/>
              <a:t>METEOROLOJİK AYGITLAR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1295400" y="1436915"/>
            <a:ext cx="9601200" cy="4370614"/>
          </a:xfrm>
        </p:spPr>
        <p:txBody>
          <a:bodyPr>
            <a:normAutofit/>
          </a:bodyPr>
          <a:lstStyle/>
          <a:p>
            <a:r>
              <a:rPr lang="tr-TR" sz="3600" dirty="0"/>
              <a:t>AUTOMATED WEATHER STATION (AWS)</a:t>
            </a:r>
          </a:p>
          <a:p>
            <a:r>
              <a:rPr lang="tr-TR" sz="3600" dirty="0"/>
              <a:t>BOLTWOOD CLOUD SENSOR II</a:t>
            </a:r>
          </a:p>
          <a:p>
            <a:r>
              <a:rPr lang="tr-TR" sz="3600" dirty="0"/>
              <a:t>DAVIS VANTAGE PRO2 </a:t>
            </a:r>
          </a:p>
          <a:p>
            <a:r>
              <a:rPr lang="tr-TR" sz="3600" dirty="0"/>
              <a:t>STONEX SC200 (C.O.R.S)</a:t>
            </a:r>
          </a:p>
          <a:p>
            <a:r>
              <a:rPr lang="tr-TR" sz="3600" dirty="0"/>
              <a:t>EUMETSAT – METEOSAT</a:t>
            </a:r>
          </a:p>
          <a:p>
            <a:r>
              <a:rPr lang="tr-TR" sz="3600" dirty="0"/>
              <a:t>VAISALA WXT536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2291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tr-TR" sz="4000" dirty="0"/>
              <a:t>AUTOMATED WEATHER STATION (AWS)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40" y="4825194"/>
            <a:ext cx="2854443" cy="16033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41" y="3158298"/>
            <a:ext cx="2854442" cy="1436734"/>
          </a:xfrm>
          <a:prstGeom prst="rect">
            <a:avLst/>
          </a:prstGeom>
          <a:ln>
            <a:solidFill>
              <a:schemeClr val="tx2"/>
            </a:solidFill>
          </a:ln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33439"/>
              </p:ext>
            </p:extLst>
          </p:nvPr>
        </p:nvGraphicFramePr>
        <p:xfrm>
          <a:off x="302080" y="868114"/>
          <a:ext cx="6776357" cy="488729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05863">
                  <a:extLst>
                    <a:ext uri="{9D8B030D-6E8A-4147-A177-3AD203B41FA5}">
                      <a16:colId xmlns:a16="http://schemas.microsoft.com/office/drawing/2014/main" val="550797033"/>
                    </a:ext>
                  </a:extLst>
                </a:gridCol>
                <a:gridCol w="1254985">
                  <a:extLst>
                    <a:ext uri="{9D8B030D-6E8A-4147-A177-3AD203B41FA5}">
                      <a16:colId xmlns:a16="http://schemas.microsoft.com/office/drawing/2014/main" val="528817539"/>
                    </a:ext>
                  </a:extLst>
                </a:gridCol>
                <a:gridCol w="2662605">
                  <a:extLst>
                    <a:ext uri="{9D8B030D-6E8A-4147-A177-3AD203B41FA5}">
                      <a16:colId xmlns:a16="http://schemas.microsoft.com/office/drawing/2014/main" val="3168702687"/>
                    </a:ext>
                  </a:extLst>
                </a:gridCol>
                <a:gridCol w="1552904">
                  <a:extLst>
                    <a:ext uri="{9D8B030D-6E8A-4147-A177-3AD203B41FA5}">
                      <a16:colId xmlns:a16="http://schemas.microsoft.com/office/drawing/2014/main" val="3217350487"/>
                    </a:ext>
                  </a:extLst>
                </a:gridCol>
              </a:tblGrid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Sensör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Ölçüm</a:t>
                      </a:r>
                    </a:p>
                    <a:p>
                      <a:pPr algn="ctr"/>
                      <a:r>
                        <a:rPr lang="tr-TR" dirty="0"/>
                        <a:t>aralığı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Doğruluk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Çözünürlük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023272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Sıcaklık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-40 - +60°C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±0.15°C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0.1°C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00703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0-100%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+35°C ±1.5%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-40- +60°C ±2.5% 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0.1%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621892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Basınç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600-1100 </a:t>
                      </a:r>
                      <a:r>
                        <a:rPr lang="tr-T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hPa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 </a:t>
                      </a:r>
                      <a:r>
                        <a:rPr lang="tr-T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hPa</a:t>
                      </a: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@ 20°C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 </a:t>
                      </a:r>
                      <a:r>
                        <a:rPr lang="tr-T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hPa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594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Rüzgar</a:t>
                      </a:r>
                    </a:p>
                    <a:p>
                      <a:pPr algn="ctr"/>
                      <a:r>
                        <a:rPr lang="tr-TR" dirty="0"/>
                        <a:t>hızı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0-60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0-35m/s</a:t>
                      </a:r>
                      <a:r>
                        <a:rPr lang="tr-TR" baseline="0" dirty="0"/>
                        <a:t>: </a:t>
                      </a:r>
                      <a:r>
                        <a:rPr lang="tr-TR" dirty="0"/>
                        <a:t>±2%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&gt;35m/s: ±3%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 m/s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58116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Rüzgar yönü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0-360°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±2°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1°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945211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Global</a:t>
                      </a:r>
                    </a:p>
                    <a:p>
                      <a:pPr algn="ctr"/>
                      <a:r>
                        <a:rPr lang="tr-TR" dirty="0" err="1"/>
                        <a:t>Radiation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305-2800 nm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±5%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 μ</a:t>
                      </a: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V/W/m2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61567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Visibility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 Km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&lt;= 10%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07922"/>
                  </a:ext>
                </a:extLst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375557" y="219870"/>
            <a:ext cx="6702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/>
              <a:t>ÖZELLEŞTİRİLEBİLİR YAPI</a:t>
            </a: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19126"/>
              </p:ext>
            </p:extLst>
          </p:nvPr>
        </p:nvGraphicFramePr>
        <p:xfrm>
          <a:off x="302080" y="5755409"/>
          <a:ext cx="6776355" cy="640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05862">
                  <a:extLst>
                    <a:ext uri="{9D8B030D-6E8A-4147-A177-3AD203B41FA5}">
                      <a16:colId xmlns:a16="http://schemas.microsoft.com/office/drawing/2014/main" val="3330050638"/>
                    </a:ext>
                  </a:extLst>
                </a:gridCol>
                <a:gridCol w="1254985">
                  <a:extLst>
                    <a:ext uri="{9D8B030D-6E8A-4147-A177-3AD203B41FA5}">
                      <a16:colId xmlns:a16="http://schemas.microsoft.com/office/drawing/2014/main" val="554935871"/>
                    </a:ext>
                  </a:extLst>
                </a:gridCol>
                <a:gridCol w="2662605">
                  <a:extLst>
                    <a:ext uri="{9D8B030D-6E8A-4147-A177-3AD203B41FA5}">
                      <a16:colId xmlns:a16="http://schemas.microsoft.com/office/drawing/2014/main" val="2994922806"/>
                    </a:ext>
                  </a:extLst>
                </a:gridCol>
                <a:gridCol w="1552903">
                  <a:extLst>
                    <a:ext uri="{9D8B030D-6E8A-4147-A177-3AD203B41FA5}">
                      <a16:colId xmlns:a16="http://schemas.microsoft.com/office/drawing/2014/main" val="914774416"/>
                    </a:ext>
                  </a:extLst>
                </a:gridCol>
              </a:tblGrid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b="0" dirty="0"/>
                        <a:t>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/>
                        <a:t>IP66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/>
                        <a:t>Çalışma </a:t>
                      </a:r>
                    </a:p>
                    <a:p>
                      <a:pPr algn="ctr"/>
                      <a:r>
                        <a:rPr lang="tr-TR" b="0" dirty="0"/>
                        <a:t>Sıcaklığı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-30°C - +50°C</a:t>
                      </a:r>
                      <a:endParaRPr lang="tr-TR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040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6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tr-TR" sz="4000" dirty="0"/>
              <a:t>DAVIS VANTAGE PRO2</a:t>
            </a:r>
          </a:p>
        </p:txBody>
      </p:sp>
      <p:pic>
        <p:nvPicPr>
          <p:cNvPr id="7" name="İçerik Yer Tutucusu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8"/>
          <a:stretch/>
        </p:blipFill>
        <p:spPr>
          <a:xfrm>
            <a:off x="8248004" y="3234510"/>
            <a:ext cx="3010545" cy="3207112"/>
          </a:xfrm>
          <a:prstGeom prst="rect">
            <a:avLst/>
          </a:prstGeom>
        </p:spPr>
      </p:pic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07886"/>
              </p:ext>
            </p:extLst>
          </p:nvPr>
        </p:nvGraphicFramePr>
        <p:xfrm>
          <a:off x="563337" y="1670050"/>
          <a:ext cx="6288957" cy="442060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57299">
                  <a:extLst>
                    <a:ext uri="{9D8B030D-6E8A-4147-A177-3AD203B41FA5}">
                      <a16:colId xmlns:a16="http://schemas.microsoft.com/office/drawing/2014/main" val="550797033"/>
                    </a:ext>
                  </a:extLst>
                </a:gridCol>
                <a:gridCol w="2286825">
                  <a:extLst>
                    <a:ext uri="{9D8B030D-6E8A-4147-A177-3AD203B41FA5}">
                      <a16:colId xmlns:a16="http://schemas.microsoft.com/office/drawing/2014/main" val="528817539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168702687"/>
                    </a:ext>
                  </a:extLst>
                </a:gridCol>
                <a:gridCol w="1495153">
                  <a:extLst>
                    <a:ext uri="{9D8B030D-6E8A-4147-A177-3AD203B41FA5}">
                      <a16:colId xmlns:a16="http://schemas.microsoft.com/office/drawing/2014/main" val="3217350487"/>
                    </a:ext>
                  </a:extLst>
                </a:gridCol>
              </a:tblGrid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Sensör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Ölçüm</a:t>
                      </a:r>
                    </a:p>
                    <a:p>
                      <a:pPr algn="ctr"/>
                      <a:r>
                        <a:rPr lang="tr-TR" dirty="0"/>
                        <a:t>aralığı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Doğruluk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Çözünürlük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023272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Sıcaklık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-40° - +65°C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±0.3°C</a:t>
                      </a:r>
                      <a:endParaRPr lang="tr-TR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00703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±2%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621892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Basınç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540-1100 </a:t>
                      </a:r>
                      <a:r>
                        <a:rPr lang="tr-TR" dirty="0" err="1"/>
                        <a:t>hPa</a:t>
                      </a:r>
                      <a:r>
                        <a:rPr lang="tr-TR" dirty="0"/>
                        <a:t>/</a:t>
                      </a:r>
                      <a:r>
                        <a:rPr lang="tr-TR" dirty="0" err="1"/>
                        <a:t>mb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±1.0 </a:t>
                      </a:r>
                      <a:r>
                        <a:rPr lang="tr-TR" dirty="0" err="1"/>
                        <a:t>hPa</a:t>
                      </a:r>
                      <a:r>
                        <a:rPr lang="tr-TR" dirty="0"/>
                        <a:t>/</a:t>
                      </a:r>
                      <a:r>
                        <a:rPr lang="tr-TR" dirty="0" err="1"/>
                        <a:t>mb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 </a:t>
                      </a:r>
                      <a:r>
                        <a:rPr lang="tr-TR" dirty="0" err="1"/>
                        <a:t>hPa</a:t>
                      </a:r>
                      <a:r>
                        <a:rPr lang="tr-TR" dirty="0"/>
                        <a:t>/</a:t>
                      </a:r>
                      <a:r>
                        <a:rPr lang="tr-TR" dirty="0" err="1"/>
                        <a:t>mb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594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Rüzgar</a:t>
                      </a:r>
                    </a:p>
                    <a:p>
                      <a:pPr algn="ctr"/>
                      <a:r>
                        <a:rPr lang="tr-TR" dirty="0"/>
                        <a:t>hızı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0 - 89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0.9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0.4 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58116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Rüzgar yönü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0 - 360°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±3°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945211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Global</a:t>
                      </a:r>
                    </a:p>
                    <a:p>
                      <a:pPr algn="ctr"/>
                      <a:r>
                        <a:rPr lang="tr-TR" dirty="0" err="1"/>
                        <a:t>Radiation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0-1800 W/m2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±5%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 W/m2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615675"/>
                  </a:ext>
                </a:extLst>
              </a:tr>
              <a:tr h="40673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Yağmur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0-2090 mm/</a:t>
                      </a:r>
                      <a:r>
                        <a:rPr lang="tr-TR" dirty="0" err="1"/>
                        <a:t>hr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±5%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0.1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07922"/>
                  </a:ext>
                </a:extLst>
              </a:tr>
            </a:tbl>
          </a:graphicData>
        </a:graphic>
      </p:graphicFrame>
      <p:sp>
        <p:nvSpPr>
          <p:cNvPr id="8" name="Dikdörtgen 7"/>
          <p:cNvSpPr/>
          <p:nvPr/>
        </p:nvSpPr>
        <p:spPr>
          <a:xfrm>
            <a:off x="563336" y="479459"/>
            <a:ext cx="6288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/>
              <a:t>ÖZELLEŞTİRİLEBİLİR YAPI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10810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tr-TR" sz="4000" dirty="0"/>
              <a:t>BOLTWOOD CLOUD SENSOR II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543197" y="277586"/>
            <a:ext cx="6217920" cy="3918857"/>
          </a:xfrm>
        </p:spPr>
        <p:txBody>
          <a:bodyPr/>
          <a:lstStyle/>
          <a:p>
            <a:pPr marL="0" indent="0" algn="ctr">
              <a:buNone/>
            </a:pPr>
            <a:r>
              <a:rPr lang="tr-TR" sz="5400" b="1" dirty="0"/>
              <a:t>BULUTLULUK TESPİTİ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0 = Arıza/sorun, 1 = Açık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2 = Bulutlu , 3 = Çok Bulutlu</a:t>
            </a:r>
          </a:p>
          <a:p>
            <a:r>
              <a:rPr lang="tr-TR" sz="2400" dirty="0"/>
              <a:t>Sıcaklık, rüzgar, yağış gibi diğer ölçümler</a:t>
            </a:r>
          </a:p>
        </p:txBody>
      </p:sp>
      <p:pic>
        <p:nvPicPr>
          <p:cNvPr id="7" name="İçerik Yer Tutucusu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r="13520"/>
          <a:stretch/>
        </p:blipFill>
        <p:spPr>
          <a:xfrm>
            <a:off x="7913152" y="3100250"/>
            <a:ext cx="3657600" cy="344947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41935" y="3943757"/>
            <a:ext cx="6420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Gökyüzünün sıcaklığını, zemin sıcaklığı ile karşılaştırarak bulutluluk miktarını ölçer.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Gökyüzü sıcaklığı, 8 - 14 mikron kırmızı öte banttaki radyasyon miktarı ölçülerek belirlenir.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Büyük fark = açık gökyüzü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Küçük fark = yoğun bulutlar</a:t>
            </a:r>
          </a:p>
        </p:txBody>
      </p:sp>
    </p:spTree>
    <p:extLst>
      <p:ext uri="{BB962C8B-B14F-4D97-AF65-F5344CB8AC3E}">
        <p14:creationId xmlns:p14="http://schemas.microsoft.com/office/powerpoint/2010/main" val="33821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tr-TR" sz="4000" dirty="0"/>
              <a:t>STONEX SC200 (C.O.R.S)</a:t>
            </a:r>
          </a:p>
        </p:txBody>
      </p:sp>
      <p:pic>
        <p:nvPicPr>
          <p:cNvPr id="7" name="İçerik Yer Tutucusu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89" y="3118787"/>
            <a:ext cx="4124325" cy="216217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93913" y="277586"/>
            <a:ext cx="648244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Uydu Sistemleri: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GPS, GLONASS, BEIDOU, GALILEO, QZSS, SBAS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Kanal: 220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Konumlama Hızı: 20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Sinyal Tekrarı : &lt; 1 </a:t>
            </a:r>
            <a:r>
              <a:rPr lang="tr-TR" dirty="0" err="1"/>
              <a:t>sn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RTK Sinyal Başlatma: &lt; 10 </a:t>
            </a:r>
            <a:r>
              <a:rPr lang="tr-TR" dirty="0" err="1"/>
              <a:t>sec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Sıcak Başlangıç : &lt; 15 </a:t>
            </a:r>
            <a:r>
              <a:rPr lang="tr-TR" dirty="0" err="1"/>
              <a:t>sec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Ölçüm Güvenilirliği &gt; 99.9 %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293913" y="3021693"/>
            <a:ext cx="5012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Yüksek Hassasiyetli Statik Ölçüm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Yatay 3 mm + 0.1 </a:t>
            </a:r>
            <a:r>
              <a:rPr lang="tr-TR" dirty="0" err="1"/>
              <a:t>ppm</a:t>
            </a:r>
            <a:r>
              <a:rPr lang="tr-TR" dirty="0"/>
              <a:t>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Düşey 3.5 mm + 0.4ppm RMS</a:t>
            </a:r>
          </a:p>
          <a:p>
            <a:r>
              <a:rPr lang="tr-TR" b="1" dirty="0"/>
              <a:t>Kod Diferansiyel Ölçüm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Yatay 0.25 m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Düşey 0.45 m RMS</a:t>
            </a:r>
          </a:p>
          <a:p>
            <a:r>
              <a:rPr lang="tr-TR" b="1" dirty="0"/>
              <a:t>SBAS Pozisyon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Yatay 0.50m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Düşey 0.85 m RMS</a:t>
            </a:r>
          </a:p>
          <a:p>
            <a:r>
              <a:rPr lang="tr-TR" b="1" dirty="0"/>
              <a:t>Gerçek Zamanlı </a:t>
            </a:r>
            <a:r>
              <a:rPr lang="tr-TR" b="1" dirty="0" err="1"/>
              <a:t>Kinematic</a:t>
            </a:r>
            <a:r>
              <a:rPr lang="tr-TR" b="1" dirty="0"/>
              <a:t> (&lt; 30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Yatay 8 mm + 1ppm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Düşey 15 mm + 1 </a:t>
            </a:r>
            <a:r>
              <a:rPr lang="tr-TR" dirty="0" err="1"/>
              <a:t>ppm</a:t>
            </a:r>
            <a:r>
              <a:rPr lang="tr-TR" dirty="0"/>
              <a:t> RMS</a:t>
            </a:r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7770001" y="5465697"/>
            <a:ext cx="3943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Referans Çıkışları</a:t>
            </a:r>
          </a:p>
          <a:p>
            <a:r>
              <a:rPr lang="tr-TR" sz="2000" dirty="0">
                <a:solidFill>
                  <a:schemeClr val="bg1"/>
                </a:solidFill>
              </a:rPr>
              <a:t>RTCM 2.3, 3.0, 3.2, CMR, CMR+</a:t>
            </a:r>
          </a:p>
          <a:p>
            <a:r>
              <a:rPr lang="tr-TR" sz="2000" dirty="0">
                <a:solidFill>
                  <a:schemeClr val="bg1"/>
                </a:solidFill>
              </a:rPr>
              <a:t>RTCA, RINEX, BINEX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770679" y="1969785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666666"/>
                </a:solidFill>
                <a:latin typeface="Pavanam"/>
              </a:rPr>
              <a:t>Çalışma sıcaklığı:</a:t>
            </a:r>
          </a:p>
          <a:p>
            <a:r>
              <a:rPr lang="tr-TR" dirty="0">
                <a:solidFill>
                  <a:srgbClr val="666666"/>
                </a:solidFill>
                <a:latin typeface="Pavanam"/>
              </a:rPr>
              <a:t>-30°C - +65°C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4770679" y="2632474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666666"/>
                </a:solidFill>
                <a:latin typeface="Pavanam"/>
              </a:rPr>
              <a:t>NTRIP:</a:t>
            </a:r>
          </a:p>
          <a:p>
            <a:r>
              <a:rPr lang="tr-TR" dirty="0" err="1">
                <a:solidFill>
                  <a:srgbClr val="666666"/>
                </a:solidFill>
                <a:latin typeface="Pavanam"/>
              </a:rPr>
              <a:t>Caster</a:t>
            </a:r>
            <a:r>
              <a:rPr lang="tr-TR" dirty="0">
                <a:solidFill>
                  <a:srgbClr val="666666"/>
                </a:solidFill>
                <a:latin typeface="Pavanam"/>
              </a:rPr>
              <a:t>/Server/Client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0"/>
          <a:stretch/>
        </p:blipFill>
        <p:spPr>
          <a:xfrm>
            <a:off x="4546827" y="4027035"/>
            <a:ext cx="2314575" cy="28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tr-TR" sz="4000" dirty="0"/>
              <a:t>EUMETSAT METEOSAT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543197" y="1541416"/>
            <a:ext cx="6217920" cy="4745083"/>
          </a:xfrm>
        </p:spPr>
        <p:txBody>
          <a:bodyPr/>
          <a:lstStyle/>
          <a:p>
            <a:pPr marL="0" indent="0" algn="just">
              <a:buNone/>
            </a:pPr>
            <a:r>
              <a:rPr lang="tr-TR" sz="2800" dirty="0"/>
              <a:t>Alıcı: AYECKA SR1</a:t>
            </a:r>
          </a:p>
          <a:p>
            <a:pPr marL="0" indent="0" algn="just">
              <a:buNone/>
            </a:pPr>
            <a:r>
              <a:rPr lang="tr-TR" sz="2800" dirty="0"/>
              <a:t>Ağ: EUMETCAST</a:t>
            </a:r>
          </a:p>
          <a:p>
            <a:pPr marL="0" indent="0" algn="just">
              <a:buNone/>
            </a:pPr>
            <a:r>
              <a:rPr lang="tr-TR" sz="2800" dirty="0"/>
              <a:t>Kanallar: </a:t>
            </a:r>
          </a:p>
          <a:p>
            <a:pPr algn="just"/>
            <a:r>
              <a:rPr lang="tr-TR" sz="2800" dirty="0"/>
              <a:t>METEOSAT Data Channel 1...12</a:t>
            </a:r>
          </a:p>
          <a:p>
            <a:pPr algn="just"/>
            <a:r>
              <a:rPr lang="tr-TR" sz="2800" dirty="0"/>
              <a:t>TMETPro ve TMETVis programları aracılığı ile uygu görüntüleri elde edilmekte.</a:t>
            </a:r>
          </a:p>
        </p:txBody>
      </p:sp>
      <p:pic>
        <p:nvPicPr>
          <p:cNvPr id="7" name="İçerik Yer Tutucusu 2"/>
          <p:cNvPicPr>
            <a:picLocks noChangeAspect="1"/>
          </p:cNvPicPr>
          <p:nvPr/>
        </p:nvPicPr>
        <p:blipFill rotWithShape="1">
          <a:blip r:embed="rId3"/>
          <a:srcRect l="2954" t="2223" r="2644" b="3424"/>
          <a:stretch/>
        </p:blipFill>
        <p:spPr>
          <a:xfrm>
            <a:off x="7913152" y="3257549"/>
            <a:ext cx="3657600" cy="199921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3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klava Desenli Çizgiler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49_TF03031015" id="{390893EB-C702-46A2-9E45-ED477A230356}" vid="{6C0DB551-3927-4012-93A8-67A0B0842775}"/>
    </a:ext>
  </a:extLst>
</a:theme>
</file>

<file path=ppt/theme/theme2.xml><?xml version="1.0" encoding="utf-8"?>
<a:theme xmlns:a="http://schemas.openxmlformats.org/drawingml/2006/main" name="Ofis Teması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İş baklava desenli çizgiler sunusu (geniş ekran)</Template>
  <TotalTime>1032</TotalTime>
  <Words>1303</Words>
  <Application>Microsoft Macintosh PowerPoint</Application>
  <PresentationFormat>Widescreen</PresentationFormat>
  <Paragraphs>341</Paragraphs>
  <Slides>30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Pavanam</vt:lpstr>
      <vt:lpstr>Baklava Desenli Çizgiler 16x9</vt:lpstr>
      <vt:lpstr>Visio</vt:lpstr>
      <vt:lpstr>DAG: METEOROLOJİK VE ASTRONOMİK  GÖRÜNTÜLEME (MAM)  VE SİSTEMLER</vt:lpstr>
      <vt:lpstr>EKİP</vt:lpstr>
      <vt:lpstr>İÇERİK</vt:lpstr>
      <vt:lpstr>METEOROLOJİK AYGITLAR</vt:lpstr>
      <vt:lpstr>AUTOMATED WEATHER STATION (AWS)</vt:lpstr>
      <vt:lpstr>DAVIS VANTAGE PRO2</vt:lpstr>
      <vt:lpstr>BOLTWOOD CLOUD SENSOR II</vt:lpstr>
      <vt:lpstr>STONEX SC200 (C.O.R.S)</vt:lpstr>
      <vt:lpstr>EUMETSAT METEOSAT</vt:lpstr>
      <vt:lpstr>VAISALA WXT536</vt:lpstr>
      <vt:lpstr>ASTRONOMİK AYGITLAR</vt:lpstr>
      <vt:lpstr>ALL SKY CAMERA (ASC)</vt:lpstr>
      <vt:lpstr>CYCLOPE SEEING MONITOR</vt:lpstr>
      <vt:lpstr>DIFFERENTIAL IMAGE MOTION  MONITOR (DIMM)</vt:lpstr>
      <vt:lpstr>MULTI-APERTURE SCINTILLATION SENSOR  MASS – DIMM</vt:lpstr>
      <vt:lpstr>ROTATIONAL SKY QUALITY METER  (RSQM)</vt:lpstr>
      <vt:lpstr>NEDEN AYNI İŞİ YAPAN FARKLI AYGITLAR?</vt:lpstr>
      <vt:lpstr>PowerPoint Presentation</vt:lpstr>
      <vt:lpstr>DAG-MAM SİSTEM SÜREÇLERİ</vt:lpstr>
      <vt:lpstr>PowerPoint Presentation</vt:lpstr>
      <vt:lpstr>DAG-MAM SİSTEMLERİ BİLİŞİM ALTYAPISI</vt:lpstr>
      <vt:lpstr>ENDÜSTRİYEL ALTYAPI</vt:lpstr>
      <vt:lpstr> NTP/PTP ZAMAN SUNUCUSU</vt:lpstr>
      <vt:lpstr>PowerPoint Presentation</vt:lpstr>
      <vt:lpstr>PowerPoint Presentation</vt:lpstr>
      <vt:lpstr>DAG-MAM WEB HİZMETLERİ </vt:lpstr>
      <vt:lpstr>DAG-MAM WEB HİZMETLERİ </vt:lpstr>
      <vt:lpstr>DAG-MAM WEB HİZMETLERİ</vt:lpstr>
      <vt:lpstr>TARTIŞMA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DAG: Meteorolojik ve Astronomik Görüntüleme (MAM) ve Sistemler</dc:title>
  <dc:creator>Recep BALBAY</dc:creator>
  <cp:lastModifiedBy>CIHAN TUGRUL TEZCAN</cp:lastModifiedBy>
  <cp:revision>247</cp:revision>
  <dcterms:created xsi:type="dcterms:W3CDTF">2019-01-30T12:00:21Z</dcterms:created>
  <dcterms:modified xsi:type="dcterms:W3CDTF">2019-02-01T06:58:35Z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