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handoutMasterIdLst>
    <p:handoutMasterId r:id="rId24"/>
  </p:handoutMasterIdLst>
  <p:sldIdLst>
    <p:sldId id="256" r:id="rId2"/>
    <p:sldId id="258" r:id="rId3"/>
    <p:sldId id="257" r:id="rId4"/>
    <p:sldId id="281" r:id="rId5"/>
    <p:sldId id="282" r:id="rId6"/>
    <p:sldId id="283" r:id="rId7"/>
    <p:sldId id="284" r:id="rId8"/>
    <p:sldId id="285" r:id="rId9"/>
    <p:sldId id="286" r:id="rId10"/>
    <p:sldId id="259" r:id="rId11"/>
    <p:sldId id="269" r:id="rId12"/>
    <p:sldId id="264" r:id="rId13"/>
    <p:sldId id="265" r:id="rId14"/>
    <p:sldId id="287" r:id="rId15"/>
    <p:sldId id="289" r:id="rId16"/>
    <p:sldId id="290" r:id="rId17"/>
    <p:sldId id="270" r:id="rId18"/>
    <p:sldId id="271" r:id="rId19"/>
    <p:sldId id="273" r:id="rId20"/>
    <p:sldId id="274" r:id="rId21"/>
    <p:sldId id="291" r:id="rId2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00"/>
    <a:srgbClr val="3366FF"/>
    <a:srgbClr val="FFCCFF"/>
    <a:srgbClr val="025198"/>
    <a:srgbClr val="422C16"/>
    <a:srgbClr val="0C788E"/>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76501" autoAdjust="0"/>
  </p:normalViewPr>
  <p:slideViewPr>
    <p:cSldViewPr>
      <p:cViewPr varScale="1">
        <p:scale>
          <a:sx n="56" d="100"/>
          <a:sy n="56" d="100"/>
        </p:scale>
        <p:origin x="156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16814-B494-4712-931F-5B60086F7B0D}" type="doc">
      <dgm:prSet loTypeId="urn:microsoft.com/office/officeart/2005/8/layout/process1" loCatId="process" qsTypeId="urn:microsoft.com/office/officeart/2005/8/quickstyle/simple3" qsCatId="simple" csTypeId="urn:microsoft.com/office/officeart/2005/8/colors/colorful5" csCatId="colorful" phldr="1"/>
      <dgm:spPr/>
    </dgm:pt>
    <dgm:pt modelId="{7209CDFD-EB4E-4379-A677-C5E2FE866E1E}">
      <dgm:prSet phldrT="[Metin]" custT="1"/>
      <dgm:spPr/>
      <dgm:t>
        <a:bodyPr/>
        <a:lstStyle/>
        <a:p>
          <a:r>
            <a:rPr lang="tr-TR" sz="2400" b="1" dirty="0" smtClean="0"/>
            <a:t>Sıcaklık, Basınç, Bağıl nem, Doyma noktası sıcaklığı</a:t>
          </a:r>
          <a:endParaRPr lang="tr-TR" sz="2400" b="1" dirty="0"/>
        </a:p>
      </dgm:t>
    </dgm:pt>
    <dgm:pt modelId="{ED09AB21-CF6B-4992-9A34-D424203C944E}" type="parTrans" cxnId="{76D86195-D99C-4F57-9E41-3A18EEAD79DB}">
      <dgm:prSet/>
      <dgm:spPr/>
      <dgm:t>
        <a:bodyPr/>
        <a:lstStyle/>
        <a:p>
          <a:endParaRPr lang="tr-TR" sz="2400" b="1"/>
        </a:p>
      </dgm:t>
    </dgm:pt>
    <dgm:pt modelId="{3AD10E8A-B53B-4C84-A1FD-F6567D17DACB}" type="sibTrans" cxnId="{76D86195-D99C-4F57-9E41-3A18EEAD79DB}">
      <dgm:prSet custT="1"/>
      <dgm:spPr/>
      <dgm:t>
        <a:bodyPr/>
        <a:lstStyle/>
        <a:p>
          <a:endParaRPr lang="tr-TR" sz="2400" b="1"/>
        </a:p>
      </dgm:t>
    </dgm:pt>
    <dgm:pt modelId="{1AB14861-5129-4EE9-8FBE-45BC1B5018ED}">
      <dgm:prSet phldrT="[Metin]" custT="1"/>
      <dgm:spPr/>
      <dgm:t>
        <a:bodyPr/>
        <a:lstStyle/>
        <a:p>
          <a:r>
            <a:rPr lang="tr-TR" sz="2400" b="1" dirty="0" err="1" smtClean="0"/>
            <a:t>Radyosonda</a:t>
          </a:r>
          <a:r>
            <a:rPr lang="tr-TR" sz="2400" b="1" dirty="0" smtClean="0"/>
            <a:t> profil analiz algoritması</a:t>
          </a:r>
          <a:endParaRPr lang="tr-TR" sz="2400" b="1" dirty="0"/>
        </a:p>
      </dgm:t>
    </dgm:pt>
    <dgm:pt modelId="{5A9A8E03-BB74-40C4-A285-F04C956EA1F1}" type="parTrans" cxnId="{3C7B9B05-0E63-4EDB-896A-48A43F03586F}">
      <dgm:prSet/>
      <dgm:spPr/>
      <dgm:t>
        <a:bodyPr/>
        <a:lstStyle/>
        <a:p>
          <a:endParaRPr lang="tr-TR" sz="2400" b="1"/>
        </a:p>
      </dgm:t>
    </dgm:pt>
    <dgm:pt modelId="{8E2284BD-5019-456D-B81A-1A937BE0CF95}" type="sibTrans" cxnId="{3C7B9B05-0E63-4EDB-896A-48A43F03586F}">
      <dgm:prSet custT="1"/>
      <dgm:spPr/>
      <dgm:t>
        <a:bodyPr/>
        <a:lstStyle/>
        <a:p>
          <a:endParaRPr lang="tr-TR" sz="2400" b="1"/>
        </a:p>
      </dgm:t>
    </dgm:pt>
    <dgm:pt modelId="{E6DB7BCC-88ED-4DC7-97C2-6CBCE481AA75}">
      <dgm:prSet phldrT="[Metin]" custT="1"/>
      <dgm:spPr/>
      <dgm:t>
        <a:bodyPr/>
        <a:lstStyle/>
        <a:p>
          <a:r>
            <a:rPr lang="tr-TR" sz="3600" b="1" dirty="0" err="1" smtClean="0"/>
            <a:t>T</a:t>
          </a:r>
          <a:r>
            <a:rPr lang="tr-TR" sz="3600" b="1" baseline="-25000" dirty="0" err="1" smtClean="0"/>
            <a:t>m</a:t>
          </a:r>
          <a:r>
            <a:rPr lang="tr-TR" sz="3600" b="1" dirty="0" smtClean="0"/>
            <a:t> </a:t>
          </a:r>
        </a:p>
        <a:p>
          <a:r>
            <a:rPr lang="tr-TR" sz="3600" b="1" dirty="0" smtClean="0"/>
            <a:t>Q</a:t>
          </a:r>
          <a:endParaRPr lang="tr-TR" sz="3600" b="1" dirty="0"/>
        </a:p>
      </dgm:t>
    </dgm:pt>
    <dgm:pt modelId="{F6057C60-F8A5-47E9-A3A6-7900198E31D9}" type="parTrans" cxnId="{0CC4692C-A0AB-4822-9EEE-A51D417FF411}">
      <dgm:prSet/>
      <dgm:spPr/>
      <dgm:t>
        <a:bodyPr/>
        <a:lstStyle/>
        <a:p>
          <a:endParaRPr lang="tr-TR" sz="2400" b="1"/>
        </a:p>
      </dgm:t>
    </dgm:pt>
    <dgm:pt modelId="{0094006B-0681-4858-B9BE-F61FD08F4DCD}" type="sibTrans" cxnId="{0CC4692C-A0AB-4822-9EEE-A51D417FF411}">
      <dgm:prSet/>
      <dgm:spPr/>
      <dgm:t>
        <a:bodyPr/>
        <a:lstStyle/>
        <a:p>
          <a:endParaRPr lang="tr-TR" sz="2400" b="1"/>
        </a:p>
      </dgm:t>
    </dgm:pt>
    <dgm:pt modelId="{2A37FD8F-66CB-4ADC-AE38-83E43B465E93}" type="pres">
      <dgm:prSet presAssocID="{13E16814-B494-4712-931F-5B60086F7B0D}" presName="Name0" presStyleCnt="0">
        <dgm:presLayoutVars>
          <dgm:dir/>
          <dgm:resizeHandles val="exact"/>
        </dgm:presLayoutVars>
      </dgm:prSet>
      <dgm:spPr/>
    </dgm:pt>
    <dgm:pt modelId="{34062553-B1BA-48D1-8406-3603DD09ED4F}" type="pres">
      <dgm:prSet presAssocID="{7209CDFD-EB4E-4379-A677-C5E2FE866E1E}" presName="node" presStyleLbl="node1" presStyleIdx="0" presStyleCnt="3">
        <dgm:presLayoutVars>
          <dgm:bulletEnabled val="1"/>
        </dgm:presLayoutVars>
      </dgm:prSet>
      <dgm:spPr/>
      <dgm:t>
        <a:bodyPr/>
        <a:lstStyle/>
        <a:p>
          <a:endParaRPr lang="tr-TR"/>
        </a:p>
      </dgm:t>
    </dgm:pt>
    <dgm:pt modelId="{3A248D4E-FFD0-49BD-9D22-D3A55F992484}" type="pres">
      <dgm:prSet presAssocID="{3AD10E8A-B53B-4C84-A1FD-F6567D17DACB}" presName="sibTrans" presStyleLbl="sibTrans2D1" presStyleIdx="0" presStyleCnt="2"/>
      <dgm:spPr/>
      <dgm:t>
        <a:bodyPr/>
        <a:lstStyle/>
        <a:p>
          <a:endParaRPr lang="tr-TR"/>
        </a:p>
      </dgm:t>
    </dgm:pt>
    <dgm:pt modelId="{09797C0F-B230-4F4B-BAAB-92CDC227B255}" type="pres">
      <dgm:prSet presAssocID="{3AD10E8A-B53B-4C84-A1FD-F6567D17DACB}" presName="connectorText" presStyleLbl="sibTrans2D1" presStyleIdx="0" presStyleCnt="2"/>
      <dgm:spPr/>
      <dgm:t>
        <a:bodyPr/>
        <a:lstStyle/>
        <a:p>
          <a:endParaRPr lang="tr-TR"/>
        </a:p>
      </dgm:t>
    </dgm:pt>
    <dgm:pt modelId="{4EB7F0B4-AA62-45F1-B8CC-A98A698B2EAA}" type="pres">
      <dgm:prSet presAssocID="{1AB14861-5129-4EE9-8FBE-45BC1B5018ED}" presName="node" presStyleLbl="node1" presStyleIdx="1" presStyleCnt="3">
        <dgm:presLayoutVars>
          <dgm:bulletEnabled val="1"/>
        </dgm:presLayoutVars>
      </dgm:prSet>
      <dgm:spPr/>
      <dgm:t>
        <a:bodyPr/>
        <a:lstStyle/>
        <a:p>
          <a:endParaRPr lang="tr-TR"/>
        </a:p>
      </dgm:t>
    </dgm:pt>
    <dgm:pt modelId="{BCE6A2B5-8123-4621-ACAF-90FBA64309E6}" type="pres">
      <dgm:prSet presAssocID="{8E2284BD-5019-456D-B81A-1A937BE0CF95}" presName="sibTrans" presStyleLbl="sibTrans2D1" presStyleIdx="1" presStyleCnt="2"/>
      <dgm:spPr/>
      <dgm:t>
        <a:bodyPr/>
        <a:lstStyle/>
        <a:p>
          <a:endParaRPr lang="tr-TR"/>
        </a:p>
      </dgm:t>
    </dgm:pt>
    <dgm:pt modelId="{25D9F9CC-324A-4EE2-A9CA-4C0B288CA9BF}" type="pres">
      <dgm:prSet presAssocID="{8E2284BD-5019-456D-B81A-1A937BE0CF95}" presName="connectorText" presStyleLbl="sibTrans2D1" presStyleIdx="1" presStyleCnt="2"/>
      <dgm:spPr/>
      <dgm:t>
        <a:bodyPr/>
        <a:lstStyle/>
        <a:p>
          <a:endParaRPr lang="tr-TR"/>
        </a:p>
      </dgm:t>
    </dgm:pt>
    <dgm:pt modelId="{240644E8-5C04-425E-8607-F191713EC8B0}" type="pres">
      <dgm:prSet presAssocID="{E6DB7BCC-88ED-4DC7-97C2-6CBCE481AA75}" presName="node" presStyleLbl="node1" presStyleIdx="2" presStyleCnt="3">
        <dgm:presLayoutVars>
          <dgm:bulletEnabled val="1"/>
        </dgm:presLayoutVars>
      </dgm:prSet>
      <dgm:spPr/>
      <dgm:t>
        <a:bodyPr/>
        <a:lstStyle/>
        <a:p>
          <a:endParaRPr lang="tr-TR"/>
        </a:p>
      </dgm:t>
    </dgm:pt>
  </dgm:ptLst>
  <dgm:cxnLst>
    <dgm:cxn modelId="{76D86195-D99C-4F57-9E41-3A18EEAD79DB}" srcId="{13E16814-B494-4712-931F-5B60086F7B0D}" destId="{7209CDFD-EB4E-4379-A677-C5E2FE866E1E}" srcOrd="0" destOrd="0" parTransId="{ED09AB21-CF6B-4992-9A34-D424203C944E}" sibTransId="{3AD10E8A-B53B-4C84-A1FD-F6567D17DACB}"/>
    <dgm:cxn modelId="{BC76CF44-BDA2-4AD9-A5F2-C588C36C52CD}" type="presOf" srcId="{8E2284BD-5019-456D-B81A-1A937BE0CF95}" destId="{BCE6A2B5-8123-4621-ACAF-90FBA64309E6}" srcOrd="0" destOrd="0" presId="urn:microsoft.com/office/officeart/2005/8/layout/process1"/>
    <dgm:cxn modelId="{5DBD0F4B-41DC-4D8C-A558-4BB2D29B3943}" type="presOf" srcId="{7209CDFD-EB4E-4379-A677-C5E2FE866E1E}" destId="{34062553-B1BA-48D1-8406-3603DD09ED4F}" srcOrd="0" destOrd="0" presId="urn:microsoft.com/office/officeart/2005/8/layout/process1"/>
    <dgm:cxn modelId="{ECEF994F-955C-40CF-9BB2-9DD29377270A}" type="presOf" srcId="{8E2284BD-5019-456D-B81A-1A937BE0CF95}" destId="{25D9F9CC-324A-4EE2-A9CA-4C0B288CA9BF}" srcOrd="1" destOrd="0" presId="urn:microsoft.com/office/officeart/2005/8/layout/process1"/>
    <dgm:cxn modelId="{EE1E4595-51EF-42AC-9101-1E50C4480BC1}" type="presOf" srcId="{3AD10E8A-B53B-4C84-A1FD-F6567D17DACB}" destId="{09797C0F-B230-4F4B-BAAB-92CDC227B255}" srcOrd="1" destOrd="0" presId="urn:microsoft.com/office/officeart/2005/8/layout/process1"/>
    <dgm:cxn modelId="{1B17E8AD-4943-4D65-8A9B-3847828CDE59}" type="presOf" srcId="{E6DB7BCC-88ED-4DC7-97C2-6CBCE481AA75}" destId="{240644E8-5C04-425E-8607-F191713EC8B0}" srcOrd="0" destOrd="0" presId="urn:microsoft.com/office/officeart/2005/8/layout/process1"/>
    <dgm:cxn modelId="{73C95B6B-49ED-4097-B861-B9C7C523891A}" type="presOf" srcId="{3AD10E8A-B53B-4C84-A1FD-F6567D17DACB}" destId="{3A248D4E-FFD0-49BD-9D22-D3A55F992484}" srcOrd="0" destOrd="0" presId="urn:microsoft.com/office/officeart/2005/8/layout/process1"/>
    <dgm:cxn modelId="{0CC4692C-A0AB-4822-9EEE-A51D417FF411}" srcId="{13E16814-B494-4712-931F-5B60086F7B0D}" destId="{E6DB7BCC-88ED-4DC7-97C2-6CBCE481AA75}" srcOrd="2" destOrd="0" parTransId="{F6057C60-F8A5-47E9-A3A6-7900198E31D9}" sibTransId="{0094006B-0681-4858-B9BE-F61FD08F4DCD}"/>
    <dgm:cxn modelId="{7087FD6D-89AB-4043-B4C8-8F37604C6E3E}" type="presOf" srcId="{1AB14861-5129-4EE9-8FBE-45BC1B5018ED}" destId="{4EB7F0B4-AA62-45F1-B8CC-A98A698B2EAA}" srcOrd="0" destOrd="0" presId="urn:microsoft.com/office/officeart/2005/8/layout/process1"/>
    <dgm:cxn modelId="{3C7B9B05-0E63-4EDB-896A-48A43F03586F}" srcId="{13E16814-B494-4712-931F-5B60086F7B0D}" destId="{1AB14861-5129-4EE9-8FBE-45BC1B5018ED}" srcOrd="1" destOrd="0" parTransId="{5A9A8E03-BB74-40C4-A285-F04C956EA1F1}" sibTransId="{8E2284BD-5019-456D-B81A-1A937BE0CF95}"/>
    <dgm:cxn modelId="{5E543487-E48E-4B12-B824-690A757F6475}" type="presOf" srcId="{13E16814-B494-4712-931F-5B60086F7B0D}" destId="{2A37FD8F-66CB-4ADC-AE38-83E43B465E93}" srcOrd="0" destOrd="0" presId="urn:microsoft.com/office/officeart/2005/8/layout/process1"/>
    <dgm:cxn modelId="{45DB896B-368D-40B1-8BD0-1421F0701822}" type="presParOf" srcId="{2A37FD8F-66CB-4ADC-AE38-83E43B465E93}" destId="{34062553-B1BA-48D1-8406-3603DD09ED4F}" srcOrd="0" destOrd="0" presId="urn:microsoft.com/office/officeart/2005/8/layout/process1"/>
    <dgm:cxn modelId="{A0BCB16C-E353-49AF-83BF-9B82685F74D8}" type="presParOf" srcId="{2A37FD8F-66CB-4ADC-AE38-83E43B465E93}" destId="{3A248D4E-FFD0-49BD-9D22-D3A55F992484}" srcOrd="1" destOrd="0" presId="urn:microsoft.com/office/officeart/2005/8/layout/process1"/>
    <dgm:cxn modelId="{A078E50E-1260-4633-A3D7-191E8874CD61}" type="presParOf" srcId="{3A248D4E-FFD0-49BD-9D22-D3A55F992484}" destId="{09797C0F-B230-4F4B-BAAB-92CDC227B255}" srcOrd="0" destOrd="0" presId="urn:microsoft.com/office/officeart/2005/8/layout/process1"/>
    <dgm:cxn modelId="{FA7F2359-53BA-4550-B30B-69BBA7D8C949}" type="presParOf" srcId="{2A37FD8F-66CB-4ADC-AE38-83E43B465E93}" destId="{4EB7F0B4-AA62-45F1-B8CC-A98A698B2EAA}" srcOrd="2" destOrd="0" presId="urn:microsoft.com/office/officeart/2005/8/layout/process1"/>
    <dgm:cxn modelId="{34191BB1-F756-45A5-B340-7AE3D1F742EF}" type="presParOf" srcId="{2A37FD8F-66CB-4ADC-AE38-83E43B465E93}" destId="{BCE6A2B5-8123-4621-ACAF-90FBA64309E6}" srcOrd="3" destOrd="0" presId="urn:microsoft.com/office/officeart/2005/8/layout/process1"/>
    <dgm:cxn modelId="{7B384F59-BA69-411B-B492-C3B1EEAB9A6B}" type="presParOf" srcId="{BCE6A2B5-8123-4621-ACAF-90FBA64309E6}" destId="{25D9F9CC-324A-4EE2-A9CA-4C0B288CA9BF}" srcOrd="0" destOrd="0" presId="urn:microsoft.com/office/officeart/2005/8/layout/process1"/>
    <dgm:cxn modelId="{3BD32C36-C8E4-43C9-9972-88F4906B66CC}" type="presParOf" srcId="{2A37FD8F-66CB-4ADC-AE38-83E43B465E93}" destId="{240644E8-5C04-425E-8607-F191713EC8B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62553-B1BA-48D1-8406-3603DD09ED4F}">
      <dsp:nvSpPr>
        <dsp:cNvPr id="0" name=""/>
        <dsp:cNvSpPr/>
      </dsp:nvSpPr>
      <dsp:spPr>
        <a:xfrm>
          <a:off x="7475" y="388472"/>
          <a:ext cx="2234232" cy="1906079"/>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Sıcaklık, Basınç, Bağıl nem, Doyma noktası sıcaklığı</a:t>
          </a:r>
          <a:endParaRPr lang="tr-TR" sz="2400" b="1" kern="1200" dirty="0"/>
        </a:p>
      </dsp:txBody>
      <dsp:txXfrm>
        <a:off x="63302" y="444299"/>
        <a:ext cx="2122578" cy="1794425"/>
      </dsp:txXfrm>
    </dsp:sp>
    <dsp:sp modelId="{3A248D4E-FFD0-49BD-9D22-D3A55F992484}">
      <dsp:nvSpPr>
        <dsp:cNvPr id="0" name=""/>
        <dsp:cNvSpPr/>
      </dsp:nvSpPr>
      <dsp:spPr>
        <a:xfrm>
          <a:off x="2465131" y="1064467"/>
          <a:ext cx="473657" cy="5540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b="1" kern="1200"/>
        </a:p>
      </dsp:txBody>
      <dsp:txXfrm>
        <a:off x="2465131" y="1175285"/>
        <a:ext cx="331560" cy="332453"/>
      </dsp:txXfrm>
    </dsp:sp>
    <dsp:sp modelId="{4EB7F0B4-AA62-45F1-B8CC-A98A698B2EAA}">
      <dsp:nvSpPr>
        <dsp:cNvPr id="0" name=""/>
        <dsp:cNvSpPr/>
      </dsp:nvSpPr>
      <dsp:spPr>
        <a:xfrm>
          <a:off x="3135401" y="388472"/>
          <a:ext cx="2234232" cy="1906079"/>
        </a:xfrm>
        <a:prstGeom prst="roundRect">
          <a:avLst>
            <a:gd name="adj" fmla="val 10000"/>
          </a:avLst>
        </a:prstGeom>
        <a:solidFill>
          <a:schemeClr val="accent5">
            <a:hueOff val="7693906"/>
            <a:satOff val="-2748"/>
            <a:lumOff val="441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err="1" smtClean="0"/>
            <a:t>Radyosonda</a:t>
          </a:r>
          <a:r>
            <a:rPr lang="tr-TR" sz="2400" b="1" kern="1200" dirty="0" smtClean="0"/>
            <a:t> profil analiz algoritması</a:t>
          </a:r>
          <a:endParaRPr lang="tr-TR" sz="2400" b="1" kern="1200" dirty="0"/>
        </a:p>
      </dsp:txBody>
      <dsp:txXfrm>
        <a:off x="3191228" y="444299"/>
        <a:ext cx="2122578" cy="1794425"/>
      </dsp:txXfrm>
    </dsp:sp>
    <dsp:sp modelId="{BCE6A2B5-8123-4621-ACAF-90FBA64309E6}">
      <dsp:nvSpPr>
        <dsp:cNvPr id="0" name=""/>
        <dsp:cNvSpPr/>
      </dsp:nvSpPr>
      <dsp:spPr>
        <a:xfrm>
          <a:off x="5593057" y="1064467"/>
          <a:ext cx="473657" cy="554089"/>
        </a:xfrm>
        <a:prstGeom prst="rightArrow">
          <a:avLst>
            <a:gd name="adj1" fmla="val 60000"/>
            <a:gd name="adj2" fmla="val 50000"/>
          </a:avLst>
        </a:prstGeom>
        <a:solidFill>
          <a:schemeClr val="accent5">
            <a:hueOff val="15387812"/>
            <a:satOff val="-5496"/>
            <a:lumOff val="882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b="1" kern="1200"/>
        </a:p>
      </dsp:txBody>
      <dsp:txXfrm>
        <a:off x="5593057" y="1175285"/>
        <a:ext cx="331560" cy="332453"/>
      </dsp:txXfrm>
    </dsp:sp>
    <dsp:sp modelId="{240644E8-5C04-425E-8607-F191713EC8B0}">
      <dsp:nvSpPr>
        <dsp:cNvPr id="0" name=""/>
        <dsp:cNvSpPr/>
      </dsp:nvSpPr>
      <dsp:spPr>
        <a:xfrm>
          <a:off x="6263327" y="388472"/>
          <a:ext cx="2234232" cy="1906079"/>
        </a:xfrm>
        <a:prstGeom prst="roundRect">
          <a:avLst>
            <a:gd name="adj" fmla="val 10000"/>
          </a:avLst>
        </a:prstGeom>
        <a:solidFill>
          <a:schemeClr val="accent5">
            <a:hueOff val="15387812"/>
            <a:satOff val="-5496"/>
            <a:lumOff val="882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err="1" smtClean="0"/>
            <a:t>T</a:t>
          </a:r>
          <a:r>
            <a:rPr lang="tr-TR" sz="3600" b="1" kern="1200" baseline="-25000" dirty="0" err="1" smtClean="0"/>
            <a:t>m</a:t>
          </a:r>
          <a:r>
            <a:rPr lang="tr-TR" sz="3600" b="1" kern="1200" dirty="0" smtClean="0"/>
            <a:t> </a:t>
          </a:r>
        </a:p>
        <a:p>
          <a:pPr lvl="0" algn="ctr" defTabSz="1600200">
            <a:lnSpc>
              <a:spcPct val="90000"/>
            </a:lnSpc>
            <a:spcBef>
              <a:spcPct val="0"/>
            </a:spcBef>
            <a:spcAft>
              <a:spcPct val="35000"/>
            </a:spcAft>
          </a:pPr>
          <a:r>
            <a:rPr lang="tr-TR" sz="3600" b="1" kern="1200" dirty="0" smtClean="0"/>
            <a:t>Q</a:t>
          </a:r>
          <a:endParaRPr lang="tr-TR" sz="3600" b="1" kern="1200" dirty="0"/>
        </a:p>
      </dsp:txBody>
      <dsp:txXfrm>
        <a:off x="6319154" y="444299"/>
        <a:ext cx="2122578" cy="17944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8A2F6-FF0D-4474-A6EC-7250CF013E9B}" type="datetimeFigureOut">
              <a:rPr lang="tr-TR" smtClean="0"/>
              <a:t>1.02.2019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9124C-4CFA-461A-A76D-3964B87A2009}" type="slidenum">
              <a:rPr lang="tr-TR" smtClean="0"/>
              <a:t>‹#›</a:t>
            </a:fld>
            <a:endParaRPr lang="tr-TR"/>
          </a:p>
        </p:txBody>
      </p:sp>
    </p:spTree>
    <p:extLst>
      <p:ext uri="{BB962C8B-B14F-4D97-AF65-F5344CB8AC3E}">
        <p14:creationId xmlns:p14="http://schemas.microsoft.com/office/powerpoint/2010/main" val="6529874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0F82494-E67D-413C-8F67-378709BB0A07}" type="datetimeFigureOut">
              <a:rPr lang="tr-TR"/>
              <a:pPr>
                <a:defRPr/>
              </a:pPr>
              <a:t>1.02.2019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9F8C7FE-9A61-465E-B66F-0081D37ABF03}" type="slidenum">
              <a:rPr lang="tr-TR"/>
              <a:pPr>
                <a:defRPr/>
              </a:pPr>
              <a:t>‹#›</a:t>
            </a:fld>
            <a:endParaRPr lang="tr-TR"/>
          </a:p>
        </p:txBody>
      </p:sp>
    </p:spTree>
    <p:extLst>
      <p:ext uri="{BB962C8B-B14F-4D97-AF65-F5344CB8AC3E}">
        <p14:creationId xmlns:p14="http://schemas.microsoft.com/office/powerpoint/2010/main" val="85021444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hangingPunct="0"/>
            <a:r>
              <a:rPr lang="tr-TR" sz="1200" kern="1200" dirty="0" smtClean="0">
                <a:solidFill>
                  <a:schemeClr val="tx1"/>
                </a:solidFill>
                <a:effectLst/>
                <a:latin typeface="+mn-lt"/>
                <a:ea typeface="+mn-ea"/>
                <a:cs typeface="+mn-cs"/>
              </a:rPr>
              <a:t>Troposferde mikrodalganın hızları ve yörünge eğrilikleri değişikliğe uğrar. ZTD=Optik – Geometrik Optik yolun eğriliği ihmal edilir.</a:t>
            </a:r>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4</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204214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1" kern="1200" dirty="0" smtClean="0">
                <a:solidFill>
                  <a:schemeClr val="tx1"/>
                </a:solidFill>
                <a:effectLst/>
                <a:latin typeface="+mn-lt"/>
                <a:ea typeface="+mn-ea"/>
                <a:cs typeface="+mn-cs"/>
              </a:rPr>
              <a:t>Modelleri test etmek amacıyla İstanbul ve Ankara’da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istasyonlarına sürekli gözlem yapan GPS istasyonları kurulmuştur (GISM ve GANM). </a:t>
            </a:r>
          </a:p>
          <a:p>
            <a:endParaRPr lang="tr-TR" b="1"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13</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402552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1" kern="1200" dirty="0" smtClean="0">
                <a:solidFill>
                  <a:schemeClr val="tx1"/>
                </a:solidFill>
                <a:effectLst/>
                <a:latin typeface="+mn-lt"/>
                <a:ea typeface="+mn-ea"/>
                <a:cs typeface="+mn-cs"/>
              </a:rPr>
              <a:t>Ekim 2013-Aralık2014 tarihlerindeki GPS verileri </a:t>
            </a:r>
            <a:r>
              <a:rPr lang="tr-TR" sz="1200" b="1" kern="1200" dirty="0" err="1" smtClean="0">
                <a:solidFill>
                  <a:schemeClr val="tx1"/>
                </a:solidFill>
                <a:effectLst/>
                <a:latin typeface="+mn-lt"/>
                <a:ea typeface="+mn-ea"/>
                <a:cs typeface="+mn-cs"/>
              </a:rPr>
              <a:t>Bernese</a:t>
            </a:r>
            <a:r>
              <a:rPr lang="tr-TR" sz="1200" b="1" kern="1200" dirty="0" smtClean="0">
                <a:solidFill>
                  <a:schemeClr val="tx1"/>
                </a:solidFill>
                <a:effectLst/>
                <a:latin typeface="+mn-lt"/>
                <a:ea typeface="+mn-ea"/>
                <a:cs typeface="+mn-cs"/>
              </a:rPr>
              <a:t> GPS değerlendirme yazılımı ile değerlendirilerek ZTD değerleri elde edilmiştir. Meteorolojik istasyonlardan alınan sıcaklık, basınç ve nem değerleri ile ZHD hesaplanmış ve ZTD değerlerinden çıkarılarak ZWD değerleri elde edilmiştir. ZWD değerleri Türkiye için geliştirilen </a:t>
            </a:r>
            <a:r>
              <a:rPr lang="tr-TR" sz="1200" b="1" kern="1200" dirty="0" err="1" smtClean="0">
                <a:solidFill>
                  <a:schemeClr val="tx1"/>
                </a:solidFill>
                <a:effectLst/>
                <a:latin typeface="+mn-lt"/>
                <a:ea typeface="+mn-ea"/>
                <a:cs typeface="+mn-cs"/>
              </a:rPr>
              <a:t>Tm</a:t>
            </a:r>
            <a:r>
              <a:rPr lang="tr-TR" sz="1200" b="1" kern="1200" dirty="0" smtClean="0">
                <a:solidFill>
                  <a:schemeClr val="tx1"/>
                </a:solidFill>
                <a:effectLst/>
                <a:latin typeface="+mn-lt"/>
                <a:ea typeface="+mn-ea"/>
                <a:cs typeface="+mn-cs"/>
              </a:rPr>
              <a:t> ve Q modelleri ile PWV değerlerine dönüştürülmüştür.</a:t>
            </a:r>
          </a:p>
          <a:p>
            <a:endParaRPr lang="tr-TR" b="1"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14</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97375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GANM ve GISM istasyonlarındaki GPS verilerinden üretilen PWV değerleri ile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gözlemlerinden hesaplanan PWV değerleri karşılaştırılmıştır. GANM istasyonu için her iki modelde %87,  GISM istasyonu için her iki modelde %90 uyuşum sağlandığı görülmüştür</a:t>
            </a:r>
            <a:endParaRPr lang="tr-TR" b="1"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15</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23940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1" kern="1200" dirty="0" smtClean="0">
                <a:solidFill>
                  <a:schemeClr val="tx1"/>
                </a:solidFill>
                <a:effectLst/>
                <a:latin typeface="+mn-lt"/>
                <a:ea typeface="+mn-ea"/>
                <a:cs typeface="+mn-cs"/>
              </a:rPr>
              <a:t>Q  modeline ait grafikler</a:t>
            </a:r>
            <a:endParaRPr lang="tr-TR" sz="1200" kern="1200" dirty="0" smtClean="0">
              <a:solidFill>
                <a:schemeClr val="tx1"/>
              </a:solidFill>
              <a:effectLst/>
              <a:latin typeface="+mn-lt"/>
              <a:ea typeface="+mn-ea"/>
              <a:cs typeface="+mn-cs"/>
            </a:endParaRPr>
          </a:p>
          <a:p>
            <a:endParaRPr lang="tr-TR" dirty="0"/>
          </a:p>
        </p:txBody>
      </p:sp>
      <p:sp>
        <p:nvSpPr>
          <p:cNvPr id="4" name="Altbilgi Yer Tutucusu 3"/>
          <p:cNvSpPr>
            <a:spLocks noGrp="1"/>
          </p:cNvSpPr>
          <p:nvPr>
            <p:ph type="ftr" sz="quarter" idx="10"/>
          </p:nvPr>
        </p:nvSpPr>
        <p:spPr/>
        <p:txBody>
          <a:bodyPr/>
          <a:lstStyle/>
          <a:p>
            <a:pPr>
              <a:defRPr/>
            </a:pPr>
            <a:endParaRPr lang="tr-TR"/>
          </a:p>
        </p:txBody>
      </p:sp>
      <p:sp>
        <p:nvSpPr>
          <p:cNvPr id="5" name="Slayt Numarası Yer Tutucusu 4"/>
          <p:cNvSpPr>
            <a:spLocks noGrp="1"/>
          </p:cNvSpPr>
          <p:nvPr>
            <p:ph type="sldNum" sz="quarter" idx="11"/>
          </p:nvPr>
        </p:nvSpPr>
        <p:spPr/>
        <p:txBody>
          <a:bodyPr/>
          <a:lstStyle/>
          <a:p>
            <a:pPr>
              <a:defRPr/>
            </a:pPr>
            <a:fld id="{69F8C7FE-9A61-465E-B66F-0081D37ABF03}" type="slidenum">
              <a:rPr lang="tr-TR" smtClean="0"/>
              <a:pPr>
                <a:defRPr/>
              </a:pPr>
              <a:t>16</a:t>
            </a:fld>
            <a:endParaRPr lang="tr-TR"/>
          </a:p>
        </p:txBody>
      </p:sp>
    </p:spTree>
    <p:extLst>
      <p:ext uri="{BB962C8B-B14F-4D97-AF65-F5344CB8AC3E}">
        <p14:creationId xmlns:p14="http://schemas.microsoft.com/office/powerpoint/2010/main" val="2647858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hangingPunct="0"/>
            <a:r>
              <a:rPr lang="tr-TR" sz="1200" b="1" kern="1200" dirty="0" smtClean="0">
                <a:solidFill>
                  <a:schemeClr val="tx1"/>
                </a:solidFill>
                <a:effectLst/>
                <a:latin typeface="+mn-lt"/>
                <a:ea typeface="+mn-ea"/>
                <a:cs typeface="+mn-cs"/>
              </a:rPr>
              <a:t>Bazı TUSAGA-Aktif istasyonlarının meteorolojik verileri (sıcaklık, basınç ve nem) ölçülemediğinden dolayı, bu veriler küresel harmonik fonksiyonlarla modellenmiş ve enterpolasyon ile üretilmiştir.</a:t>
            </a:r>
          </a:p>
          <a:p>
            <a:pPr hangingPunct="0"/>
            <a:r>
              <a:rPr lang="tr-TR" sz="1200" b="1" kern="1200" dirty="0" smtClean="0">
                <a:solidFill>
                  <a:schemeClr val="tx1"/>
                </a:solidFill>
                <a:effectLst/>
                <a:latin typeface="+mn-lt"/>
                <a:ea typeface="+mn-ea"/>
                <a:cs typeface="+mn-cs"/>
              </a:rPr>
              <a:t> </a:t>
            </a:r>
          </a:p>
          <a:p>
            <a:pPr hangingPunct="0"/>
            <a:r>
              <a:rPr lang="tr-TR" sz="1200" b="1" kern="1200" dirty="0" smtClean="0">
                <a:solidFill>
                  <a:schemeClr val="tx1"/>
                </a:solidFill>
                <a:effectLst/>
                <a:latin typeface="+mn-lt"/>
                <a:ea typeface="+mn-ea"/>
                <a:cs typeface="+mn-cs"/>
              </a:rPr>
              <a:t>Enlemi 38º -42º ve boylamı 29º -33º olarak seçilen test bölgesinde içinde meteorolojik gözlem yapılmamış TUSAGA-Aktif istasyonlarının meteorolojik verileri küresel harmonik fonksiyonlarla modellenmiştir</a:t>
            </a:r>
            <a:r>
              <a:rPr lang="tr-TR" sz="1200" b="1"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ve üretilen değerleri kullanılarak saat 3, 6,9,12,18 ‘deki PWV değerleri hesaplanmıştır. (Meteorolojik verilerin ortak olduğu saatler)</a:t>
            </a:r>
          </a:p>
          <a:p>
            <a:endParaRPr lang="tr-TR"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17</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5482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hangingPunct="0"/>
            <a:r>
              <a:rPr lang="tr-TR" sz="1200" b="1" kern="1200" dirty="0" smtClean="0">
                <a:solidFill>
                  <a:schemeClr val="tx1"/>
                </a:solidFill>
                <a:effectLst/>
                <a:latin typeface="+mn-lt"/>
                <a:ea typeface="+mn-ea"/>
                <a:cs typeface="+mn-cs"/>
              </a:rPr>
              <a:t>Haziran 2013-Haziran 2014 tarihleri arasında test bölgesindeki 20 TUSAGA-Aktif istasyonunun GPS verileri değerlendirilerek ZTD değerleri elde edilmiştir.</a:t>
            </a:r>
          </a:p>
          <a:p>
            <a:pPr hangingPunct="0"/>
            <a:r>
              <a:rPr lang="tr-TR" sz="1200" b="1" kern="1200" dirty="0" smtClean="0">
                <a:solidFill>
                  <a:schemeClr val="tx1"/>
                </a:solidFill>
                <a:effectLst/>
                <a:latin typeface="+mn-lt"/>
                <a:ea typeface="+mn-ea"/>
                <a:cs typeface="+mn-cs"/>
              </a:rPr>
              <a:t> </a:t>
            </a:r>
          </a:p>
          <a:p>
            <a:pPr hangingPunct="0"/>
            <a:r>
              <a:rPr lang="tr-TR" sz="1200" b="1" kern="1200" dirty="0" smtClean="0">
                <a:solidFill>
                  <a:schemeClr val="tx1"/>
                </a:solidFill>
                <a:effectLst/>
                <a:latin typeface="+mn-lt"/>
                <a:ea typeface="+mn-ea"/>
                <a:cs typeface="+mn-cs"/>
              </a:rPr>
              <a:t>Küresel harmonik </a:t>
            </a:r>
            <a:r>
              <a:rPr lang="tr-TR" sz="1200" b="1" kern="1200" dirty="0" err="1" smtClean="0">
                <a:solidFill>
                  <a:schemeClr val="tx1"/>
                </a:solidFill>
                <a:effectLst/>
                <a:latin typeface="+mn-lt"/>
                <a:ea typeface="+mn-ea"/>
                <a:cs typeface="+mn-cs"/>
              </a:rPr>
              <a:t>fonsiyonu</a:t>
            </a:r>
            <a:r>
              <a:rPr lang="tr-TR" sz="1200" b="1" kern="1200" dirty="0" smtClean="0">
                <a:solidFill>
                  <a:schemeClr val="tx1"/>
                </a:solidFill>
                <a:effectLst/>
                <a:latin typeface="+mn-lt"/>
                <a:ea typeface="+mn-ea"/>
                <a:cs typeface="+mn-cs"/>
              </a:rPr>
              <a:t> ile modelleme ve enterpolasyon ile meteorolojik verileri üretilmiştir.</a:t>
            </a:r>
          </a:p>
          <a:p>
            <a:pPr hangingPunct="0"/>
            <a:r>
              <a:rPr lang="tr-TR" sz="1200" b="1" kern="1200" dirty="0" smtClean="0">
                <a:solidFill>
                  <a:schemeClr val="tx1"/>
                </a:solidFill>
                <a:effectLst/>
                <a:latin typeface="+mn-lt"/>
                <a:ea typeface="+mn-ea"/>
                <a:cs typeface="+mn-cs"/>
              </a:rPr>
              <a:t> </a:t>
            </a:r>
          </a:p>
          <a:p>
            <a:pPr hangingPunct="0"/>
            <a:r>
              <a:rPr lang="tr-TR" sz="1200" b="1" kern="1200" dirty="0" smtClean="0">
                <a:solidFill>
                  <a:schemeClr val="tx1"/>
                </a:solidFill>
                <a:effectLst/>
                <a:latin typeface="+mn-lt"/>
                <a:ea typeface="+mn-ea"/>
                <a:cs typeface="+mn-cs"/>
              </a:rPr>
              <a:t>Türkiye için geliştirilen </a:t>
            </a:r>
            <a:r>
              <a:rPr lang="tr-TR" sz="1200" b="1" kern="1200" dirty="0" err="1" smtClean="0">
                <a:solidFill>
                  <a:schemeClr val="tx1"/>
                </a:solidFill>
                <a:effectLst/>
                <a:latin typeface="+mn-lt"/>
                <a:ea typeface="+mn-ea"/>
                <a:cs typeface="+mn-cs"/>
              </a:rPr>
              <a:t>Tm</a:t>
            </a:r>
            <a:r>
              <a:rPr lang="tr-TR" sz="1200" b="1" kern="1200" dirty="0" smtClean="0">
                <a:solidFill>
                  <a:schemeClr val="tx1"/>
                </a:solidFill>
                <a:effectLst/>
                <a:latin typeface="+mn-lt"/>
                <a:ea typeface="+mn-ea"/>
                <a:cs typeface="+mn-cs"/>
              </a:rPr>
              <a:t> modeli ile ZWD değerlerinden PWV dönüşümü yapılmıştır.</a:t>
            </a:r>
          </a:p>
          <a:p>
            <a:endParaRPr lang="tr-TR" b="1"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18</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421153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hangingPunct="0"/>
            <a:r>
              <a:rPr lang="tr-TR" sz="1400" b="1" kern="1200" dirty="0" smtClean="0">
                <a:solidFill>
                  <a:schemeClr val="tx1"/>
                </a:solidFill>
                <a:effectLst/>
                <a:latin typeface="+mn-lt"/>
                <a:ea typeface="+mn-ea"/>
                <a:cs typeface="+mn-cs"/>
              </a:rPr>
              <a:t>Yoğuşabilir su buharı bilindiğinde, toplam zenit gecikmesi hesaplanabilir (</a:t>
            </a:r>
            <a:r>
              <a:rPr lang="tr-TR" sz="1400" b="1" kern="1200" dirty="0" err="1" smtClean="0">
                <a:solidFill>
                  <a:schemeClr val="tx1"/>
                </a:solidFill>
                <a:effectLst/>
                <a:latin typeface="+mn-lt"/>
                <a:ea typeface="+mn-ea"/>
                <a:cs typeface="+mn-cs"/>
              </a:rPr>
              <a:t>Hogg</a:t>
            </a:r>
            <a:r>
              <a:rPr lang="tr-TR" sz="1400" b="1" kern="1200" dirty="0" smtClean="0">
                <a:solidFill>
                  <a:schemeClr val="tx1"/>
                </a:solidFill>
                <a:effectLst/>
                <a:latin typeface="+mn-lt"/>
                <a:ea typeface="+mn-ea"/>
                <a:cs typeface="+mn-cs"/>
              </a:rPr>
              <a:t> et al. 1981). Bunun tersi olarak, ZWD bilindiğinde de; mikrodalgalar için </a:t>
            </a:r>
            <a:r>
              <a:rPr lang="tr-TR" sz="1400" b="1" kern="1200" dirty="0" err="1" smtClean="0">
                <a:solidFill>
                  <a:schemeClr val="tx1"/>
                </a:solidFill>
                <a:effectLst/>
                <a:latin typeface="+mn-lt"/>
                <a:ea typeface="+mn-ea"/>
                <a:cs typeface="+mn-cs"/>
              </a:rPr>
              <a:t>troposferik</a:t>
            </a:r>
            <a:r>
              <a:rPr lang="tr-TR" sz="1400" b="1" kern="1200" dirty="0" smtClean="0">
                <a:solidFill>
                  <a:schemeClr val="tx1"/>
                </a:solidFill>
                <a:effectLst/>
                <a:latin typeface="+mn-lt"/>
                <a:ea typeface="+mn-ea"/>
                <a:cs typeface="+mn-cs"/>
              </a:rPr>
              <a:t> kırılma indisi eşitliğinden PWV çıkarılmaktadır (</a:t>
            </a:r>
            <a:r>
              <a:rPr lang="tr-TR" sz="1400" b="1" kern="1200" dirty="0" err="1" smtClean="0">
                <a:solidFill>
                  <a:schemeClr val="tx1"/>
                </a:solidFill>
                <a:effectLst/>
                <a:latin typeface="+mn-lt"/>
                <a:ea typeface="+mn-ea"/>
                <a:cs typeface="+mn-cs"/>
              </a:rPr>
              <a:t>Askne</a:t>
            </a:r>
            <a:r>
              <a:rPr lang="tr-TR" sz="1400" b="1" kern="1200" dirty="0" smtClean="0">
                <a:solidFill>
                  <a:schemeClr val="tx1"/>
                </a:solidFill>
                <a:effectLst/>
                <a:latin typeface="+mn-lt"/>
                <a:ea typeface="+mn-ea"/>
                <a:cs typeface="+mn-cs"/>
              </a:rPr>
              <a:t> </a:t>
            </a:r>
            <a:r>
              <a:rPr lang="tr-TR" sz="1400" b="1" kern="1200" dirty="0" err="1" smtClean="0">
                <a:solidFill>
                  <a:schemeClr val="tx1"/>
                </a:solidFill>
                <a:effectLst/>
                <a:latin typeface="+mn-lt"/>
                <a:ea typeface="+mn-ea"/>
                <a:cs typeface="+mn-cs"/>
              </a:rPr>
              <a:t>and</a:t>
            </a:r>
            <a:r>
              <a:rPr lang="tr-TR" sz="1400" b="1" kern="1200" dirty="0" smtClean="0">
                <a:solidFill>
                  <a:schemeClr val="tx1"/>
                </a:solidFill>
                <a:effectLst/>
                <a:latin typeface="+mn-lt"/>
                <a:ea typeface="+mn-ea"/>
                <a:cs typeface="+mn-cs"/>
              </a:rPr>
              <a:t> </a:t>
            </a:r>
            <a:r>
              <a:rPr lang="tr-TR" sz="1400" b="1" kern="1200" dirty="0" err="1" smtClean="0">
                <a:solidFill>
                  <a:schemeClr val="tx1"/>
                </a:solidFill>
                <a:effectLst/>
                <a:latin typeface="+mn-lt"/>
                <a:ea typeface="+mn-ea"/>
                <a:cs typeface="+mn-cs"/>
              </a:rPr>
              <a:t>Nordius</a:t>
            </a:r>
            <a:r>
              <a:rPr lang="tr-TR" sz="1400" b="1" kern="1200" dirty="0" smtClean="0">
                <a:solidFill>
                  <a:schemeClr val="tx1"/>
                </a:solidFill>
                <a:effectLst/>
                <a:latin typeface="+mn-lt"/>
                <a:ea typeface="+mn-ea"/>
                <a:cs typeface="+mn-cs"/>
              </a:rPr>
              <a:t> 1987). Bu çıkarımda temel parametre, istasyon noktasının zenit doğrultusunda troposferin ağırlıklı ortalama sıcaklığı </a:t>
            </a:r>
            <a:r>
              <a:rPr lang="tr-TR" sz="1400" b="1" kern="1200" dirty="0" err="1" smtClean="0">
                <a:solidFill>
                  <a:schemeClr val="tx1"/>
                </a:solidFill>
                <a:effectLst/>
                <a:latin typeface="+mn-lt"/>
                <a:ea typeface="+mn-ea"/>
                <a:cs typeface="+mn-cs"/>
              </a:rPr>
              <a:t>Tm</a:t>
            </a:r>
            <a:r>
              <a:rPr lang="tr-TR" sz="1400" b="1" kern="1200" dirty="0" smtClean="0">
                <a:solidFill>
                  <a:schemeClr val="tx1"/>
                </a:solidFill>
                <a:effectLst/>
                <a:latin typeface="+mn-lt"/>
                <a:ea typeface="+mn-ea"/>
                <a:cs typeface="+mn-cs"/>
              </a:rPr>
              <a:t> ’</a:t>
            </a:r>
            <a:r>
              <a:rPr lang="tr-TR" sz="1400" b="1" kern="1200" dirty="0" err="1" smtClean="0">
                <a:solidFill>
                  <a:schemeClr val="tx1"/>
                </a:solidFill>
                <a:effectLst/>
                <a:latin typeface="+mn-lt"/>
                <a:ea typeface="+mn-ea"/>
                <a:cs typeface="+mn-cs"/>
              </a:rPr>
              <a:t>dir</a:t>
            </a:r>
            <a:r>
              <a:rPr lang="tr-TR" sz="1400" b="1" kern="1200" dirty="0" smtClean="0">
                <a:solidFill>
                  <a:schemeClr val="tx1"/>
                </a:solidFill>
                <a:effectLst/>
                <a:latin typeface="+mn-lt"/>
                <a:ea typeface="+mn-ea"/>
                <a:cs typeface="+mn-cs"/>
              </a:rPr>
              <a:t>.  </a:t>
            </a:r>
          </a:p>
          <a:p>
            <a:pPr hangingPunct="0"/>
            <a:endParaRPr lang="tr-TR" sz="1200" kern="1200" dirty="0" smtClean="0">
              <a:solidFill>
                <a:schemeClr val="tx1"/>
              </a:solidFill>
              <a:effectLst/>
              <a:latin typeface="+mn-lt"/>
              <a:ea typeface="+mn-ea"/>
              <a:cs typeface="+mn-cs"/>
            </a:endParaRPr>
          </a:p>
          <a:p>
            <a:pPr hangingPunct="0"/>
            <a:r>
              <a:rPr lang="tr-TR" sz="1200" kern="1200" dirty="0" err="1" smtClean="0">
                <a:solidFill>
                  <a:schemeClr val="tx1"/>
                </a:solidFill>
                <a:effectLst/>
                <a:latin typeface="+mn-lt"/>
                <a:ea typeface="+mn-ea"/>
                <a:cs typeface="+mn-cs"/>
              </a:rPr>
              <a:t>Rw</a:t>
            </a:r>
            <a:r>
              <a:rPr lang="tr-TR" sz="1200" kern="1200" dirty="0" smtClean="0">
                <a:solidFill>
                  <a:schemeClr val="tx1"/>
                </a:solidFill>
                <a:effectLst/>
                <a:latin typeface="+mn-lt"/>
                <a:ea typeface="+mn-ea"/>
                <a:cs typeface="+mn-cs"/>
              </a:rPr>
              <a:t>: özgün gaz sabiti</a:t>
            </a:r>
          </a:p>
          <a:p>
            <a:pPr hangingPunct="0"/>
            <a:r>
              <a:rPr lang="tr-TR" sz="1200" kern="1200" dirty="0" smtClean="0">
                <a:solidFill>
                  <a:schemeClr val="tx1"/>
                </a:solidFill>
                <a:effectLst/>
                <a:latin typeface="+mn-lt"/>
                <a:ea typeface="+mn-ea"/>
                <a:cs typeface="+mn-cs"/>
              </a:rPr>
              <a:t> </a:t>
            </a:r>
          </a:p>
          <a:p>
            <a:endParaRPr lang="tr-TR"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5</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54832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400" b="1" kern="1200" dirty="0" err="1" smtClean="0">
                <a:solidFill>
                  <a:schemeClr val="tx1"/>
                </a:solidFill>
                <a:effectLst/>
                <a:latin typeface="+mn-lt"/>
                <a:ea typeface="+mn-ea"/>
                <a:cs typeface="+mn-cs"/>
              </a:rPr>
              <a:t>Tm</a:t>
            </a:r>
            <a:r>
              <a:rPr lang="tr-TR" sz="1400" b="1" kern="1200" dirty="0" smtClean="0">
                <a:solidFill>
                  <a:schemeClr val="tx1"/>
                </a:solidFill>
                <a:effectLst/>
                <a:latin typeface="+mn-lt"/>
                <a:ea typeface="+mn-ea"/>
                <a:cs typeface="+mn-cs"/>
              </a:rPr>
              <a:t> değerleri uzun süreli </a:t>
            </a:r>
            <a:r>
              <a:rPr lang="tr-TR" sz="1400" b="1" kern="1200" dirty="0" err="1" smtClean="0">
                <a:solidFill>
                  <a:schemeClr val="tx1"/>
                </a:solidFill>
                <a:effectLst/>
                <a:latin typeface="+mn-lt"/>
                <a:ea typeface="+mn-ea"/>
                <a:cs typeface="+mn-cs"/>
              </a:rPr>
              <a:t>radyosonda</a:t>
            </a:r>
            <a:r>
              <a:rPr lang="tr-TR" sz="1400" b="1" kern="1200" dirty="0" smtClean="0">
                <a:solidFill>
                  <a:schemeClr val="tx1"/>
                </a:solidFill>
                <a:effectLst/>
                <a:latin typeface="+mn-lt"/>
                <a:ea typeface="+mn-ea"/>
                <a:cs typeface="+mn-cs"/>
              </a:rPr>
              <a:t> profil gözlemlerinin analizi ile elde edilir. Bir istasyonda, yüzey sıcaklıkları </a:t>
            </a:r>
            <a:r>
              <a:rPr lang="tr-TR" sz="1400" b="1" kern="1200" dirty="0" err="1" smtClean="0">
                <a:solidFill>
                  <a:schemeClr val="tx1"/>
                </a:solidFill>
                <a:effectLst/>
                <a:latin typeface="+mn-lt"/>
                <a:ea typeface="+mn-ea"/>
                <a:cs typeface="+mn-cs"/>
              </a:rPr>
              <a:t>Ts</a:t>
            </a:r>
            <a:r>
              <a:rPr lang="tr-TR" sz="1400" b="1" kern="1200" dirty="0" smtClean="0">
                <a:solidFill>
                  <a:schemeClr val="tx1"/>
                </a:solidFill>
                <a:effectLst/>
                <a:latin typeface="+mn-lt"/>
                <a:ea typeface="+mn-ea"/>
                <a:cs typeface="+mn-cs"/>
              </a:rPr>
              <a:t> ile </a:t>
            </a:r>
            <a:r>
              <a:rPr lang="tr-TR" sz="1400" b="1" kern="1200" dirty="0" err="1" smtClean="0">
                <a:solidFill>
                  <a:schemeClr val="tx1"/>
                </a:solidFill>
                <a:effectLst/>
                <a:latin typeface="+mn-lt"/>
                <a:ea typeface="+mn-ea"/>
                <a:cs typeface="+mn-cs"/>
              </a:rPr>
              <a:t>Tm</a:t>
            </a:r>
            <a:r>
              <a:rPr lang="tr-TR" sz="1400" b="1" kern="1200" dirty="0" smtClean="0">
                <a:solidFill>
                  <a:schemeClr val="tx1"/>
                </a:solidFill>
                <a:effectLst/>
                <a:latin typeface="+mn-lt"/>
                <a:ea typeface="+mn-ea"/>
                <a:cs typeface="+mn-cs"/>
              </a:rPr>
              <a:t> değerleri arasında lineere yakın bir bağıntı gözlenmektedir. Bu ilişki T m = a + </a:t>
            </a:r>
            <a:r>
              <a:rPr lang="tr-TR" sz="1400" b="1" kern="1200" dirty="0" err="1" smtClean="0">
                <a:solidFill>
                  <a:schemeClr val="tx1"/>
                </a:solidFill>
                <a:effectLst/>
                <a:latin typeface="+mn-lt"/>
                <a:ea typeface="+mn-ea"/>
                <a:cs typeface="+mn-cs"/>
              </a:rPr>
              <a:t>bT</a:t>
            </a:r>
            <a:r>
              <a:rPr lang="tr-TR" sz="1400" b="1" kern="1200" dirty="0" smtClean="0">
                <a:solidFill>
                  <a:schemeClr val="tx1"/>
                </a:solidFill>
                <a:effectLst/>
                <a:latin typeface="+mn-lt"/>
                <a:ea typeface="+mn-ea"/>
                <a:cs typeface="+mn-cs"/>
              </a:rPr>
              <a:t> s olarak </a:t>
            </a:r>
            <a:r>
              <a:rPr lang="tr-TR" sz="1400" b="1" kern="1200" dirty="0" err="1" smtClean="0">
                <a:solidFill>
                  <a:schemeClr val="tx1"/>
                </a:solidFill>
                <a:effectLst/>
                <a:latin typeface="+mn-lt"/>
                <a:ea typeface="+mn-ea"/>
                <a:cs typeface="+mn-cs"/>
              </a:rPr>
              <a:t>modellendirilerek</a:t>
            </a:r>
            <a:r>
              <a:rPr lang="tr-TR" sz="1400" b="1" kern="1200" dirty="0" smtClean="0">
                <a:solidFill>
                  <a:schemeClr val="tx1"/>
                </a:solidFill>
                <a:effectLst/>
                <a:latin typeface="+mn-lt"/>
                <a:ea typeface="+mn-ea"/>
                <a:cs typeface="+mn-cs"/>
              </a:rPr>
              <a:t> a ve b katsayıları kestirilebilir (</a:t>
            </a:r>
            <a:r>
              <a:rPr lang="tr-TR" sz="1400" b="1" kern="1200" dirty="0" err="1" smtClean="0">
                <a:solidFill>
                  <a:schemeClr val="tx1"/>
                </a:solidFill>
                <a:effectLst/>
                <a:latin typeface="+mn-lt"/>
                <a:ea typeface="+mn-ea"/>
                <a:cs typeface="+mn-cs"/>
              </a:rPr>
              <a:t>Bevis</a:t>
            </a:r>
            <a:r>
              <a:rPr lang="tr-TR" sz="1400" b="1" kern="1200" dirty="0" smtClean="0">
                <a:solidFill>
                  <a:schemeClr val="tx1"/>
                </a:solidFill>
                <a:effectLst/>
                <a:latin typeface="+mn-lt"/>
                <a:ea typeface="+mn-ea"/>
                <a:cs typeface="+mn-cs"/>
              </a:rPr>
              <a:t> et al. 1992).</a:t>
            </a:r>
          </a:p>
          <a:p>
            <a:endParaRPr lang="tr-TR"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6</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09034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hangingPunct="0"/>
            <a:r>
              <a:rPr lang="tr-TR" sz="1200" kern="1200" dirty="0" err="1" smtClean="0">
                <a:solidFill>
                  <a:schemeClr val="tx1"/>
                </a:solidFill>
                <a:effectLst/>
                <a:latin typeface="+mn-lt"/>
                <a:ea typeface="+mn-ea"/>
                <a:cs typeface="+mn-cs"/>
              </a:rPr>
              <a:t>Bevis</a:t>
            </a:r>
            <a:r>
              <a:rPr lang="tr-TR" sz="1200" kern="1200" dirty="0" smtClean="0">
                <a:solidFill>
                  <a:schemeClr val="tx1"/>
                </a:solidFill>
                <a:effectLst/>
                <a:latin typeface="+mn-lt"/>
                <a:ea typeface="+mn-ea"/>
                <a:cs typeface="+mn-cs"/>
              </a:rPr>
              <a:t> et al. (1992, 1994) tarafından, Kuzey Amerika için geliştirilen modelden sonra; Avustralya (</a:t>
            </a:r>
            <a:r>
              <a:rPr lang="tr-TR" sz="1200" kern="1200" dirty="0" err="1" smtClean="0">
                <a:solidFill>
                  <a:schemeClr val="tx1"/>
                </a:solidFill>
                <a:effectLst/>
                <a:latin typeface="+mn-lt"/>
                <a:ea typeface="+mn-ea"/>
                <a:cs typeface="+mn-cs"/>
              </a:rPr>
              <a:t>Tregoning</a:t>
            </a:r>
            <a:r>
              <a:rPr lang="tr-TR" sz="1200" kern="1200" dirty="0" smtClean="0">
                <a:solidFill>
                  <a:schemeClr val="tx1"/>
                </a:solidFill>
                <a:effectLst/>
                <a:latin typeface="+mn-lt"/>
                <a:ea typeface="+mn-ea"/>
                <a:cs typeface="+mn-cs"/>
              </a:rPr>
              <a:t> et al. 1998), Almanya (</a:t>
            </a:r>
            <a:r>
              <a:rPr lang="tr-TR" sz="1200" kern="1200" dirty="0" err="1" smtClean="0">
                <a:solidFill>
                  <a:schemeClr val="tx1"/>
                </a:solidFill>
                <a:effectLst/>
                <a:latin typeface="+mn-lt"/>
                <a:ea typeface="+mn-ea"/>
                <a:cs typeface="+mn-cs"/>
              </a:rPr>
              <a:t>Solbrig</a:t>
            </a:r>
            <a:r>
              <a:rPr lang="tr-TR" sz="1200" kern="1200" dirty="0" smtClean="0">
                <a:solidFill>
                  <a:schemeClr val="tx1"/>
                </a:solidFill>
                <a:effectLst/>
                <a:latin typeface="+mn-lt"/>
                <a:ea typeface="+mn-ea"/>
                <a:cs typeface="+mn-cs"/>
              </a:rPr>
              <a:t> 2000), Tayvan (</a:t>
            </a:r>
            <a:r>
              <a:rPr lang="tr-TR" sz="1200" kern="1200" dirty="0" err="1" smtClean="0">
                <a:solidFill>
                  <a:schemeClr val="tx1"/>
                </a:solidFill>
                <a:effectLst/>
                <a:latin typeface="+mn-lt"/>
                <a:ea typeface="+mn-ea"/>
                <a:cs typeface="+mn-cs"/>
              </a:rPr>
              <a:t>Liou</a:t>
            </a:r>
            <a:r>
              <a:rPr lang="tr-TR" sz="1200" kern="1200" dirty="0" smtClean="0">
                <a:solidFill>
                  <a:schemeClr val="tx1"/>
                </a:solidFill>
                <a:effectLst/>
                <a:latin typeface="+mn-lt"/>
                <a:ea typeface="+mn-ea"/>
                <a:cs typeface="+mn-cs"/>
              </a:rPr>
              <a:t> et al. 2001), Güney Kore (Ha et al. 2006), Kuzey Kore (</a:t>
            </a:r>
            <a:r>
              <a:rPr lang="tr-TR" sz="1200" kern="1200" dirty="0" err="1" smtClean="0">
                <a:solidFill>
                  <a:schemeClr val="tx1"/>
                </a:solidFill>
                <a:effectLst/>
                <a:latin typeface="+mn-lt"/>
                <a:ea typeface="+mn-ea"/>
                <a:cs typeface="+mn-cs"/>
              </a:rPr>
              <a:t>Song</a:t>
            </a:r>
            <a:r>
              <a:rPr lang="tr-TR" sz="1200" kern="1200" dirty="0" smtClean="0">
                <a:solidFill>
                  <a:schemeClr val="tx1"/>
                </a:solidFill>
                <a:effectLst/>
                <a:latin typeface="+mn-lt"/>
                <a:ea typeface="+mn-ea"/>
                <a:cs typeface="+mn-cs"/>
              </a:rPr>
              <a:t> 2006), Hindistan (</a:t>
            </a:r>
            <a:r>
              <a:rPr lang="tr-TR" sz="1200" kern="1200" dirty="0" err="1" smtClean="0">
                <a:solidFill>
                  <a:schemeClr val="tx1"/>
                </a:solidFill>
                <a:effectLst/>
                <a:latin typeface="+mn-lt"/>
                <a:ea typeface="+mn-ea"/>
                <a:cs typeface="+mn-cs"/>
              </a:rPr>
              <a:t>Raju</a:t>
            </a:r>
            <a:r>
              <a:rPr lang="tr-TR" sz="1200" kern="1200" dirty="0" smtClean="0">
                <a:solidFill>
                  <a:schemeClr val="tx1"/>
                </a:solidFill>
                <a:effectLst/>
                <a:latin typeface="+mn-lt"/>
                <a:ea typeface="+mn-ea"/>
                <a:cs typeface="+mn-cs"/>
              </a:rPr>
              <a:t> et al. 2007), Cezayir (</a:t>
            </a:r>
            <a:r>
              <a:rPr lang="tr-TR" sz="1200" kern="1200" dirty="0" err="1" smtClean="0">
                <a:solidFill>
                  <a:schemeClr val="tx1"/>
                </a:solidFill>
                <a:effectLst/>
                <a:latin typeface="+mn-lt"/>
                <a:ea typeface="+mn-ea"/>
                <a:cs typeface="+mn-cs"/>
              </a:rPr>
              <a:t>Boutiouta</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and</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Lahcene</a:t>
            </a:r>
            <a:r>
              <a:rPr lang="tr-TR" sz="1200" kern="1200" dirty="0" smtClean="0">
                <a:solidFill>
                  <a:schemeClr val="tx1"/>
                </a:solidFill>
                <a:effectLst/>
                <a:latin typeface="+mn-lt"/>
                <a:ea typeface="+mn-ea"/>
                <a:cs typeface="+mn-cs"/>
              </a:rPr>
              <a:t> 2013), Kanada (</a:t>
            </a:r>
            <a:r>
              <a:rPr lang="tr-TR" sz="1200" kern="1200" dirty="0" err="1" smtClean="0">
                <a:solidFill>
                  <a:schemeClr val="tx1"/>
                </a:solidFill>
                <a:effectLst/>
                <a:latin typeface="+mn-lt"/>
                <a:ea typeface="+mn-ea"/>
                <a:cs typeface="+mn-cs"/>
              </a:rPr>
              <a:t>Bokoye</a:t>
            </a:r>
            <a:r>
              <a:rPr lang="tr-TR" sz="1200" kern="1200" dirty="0" smtClean="0">
                <a:solidFill>
                  <a:schemeClr val="tx1"/>
                </a:solidFill>
                <a:effectLst/>
                <a:latin typeface="+mn-lt"/>
                <a:ea typeface="+mn-ea"/>
                <a:cs typeface="+mn-cs"/>
              </a:rPr>
              <a:t> et al. 2003), Hollanda ve Baltık (</a:t>
            </a:r>
            <a:r>
              <a:rPr lang="tr-TR" sz="1200" kern="1200" dirty="0" err="1" smtClean="0">
                <a:solidFill>
                  <a:schemeClr val="tx1"/>
                </a:solidFill>
                <a:effectLst/>
                <a:latin typeface="+mn-lt"/>
                <a:ea typeface="+mn-ea"/>
                <a:cs typeface="+mn-cs"/>
              </a:rPr>
              <a:t>Baltink</a:t>
            </a:r>
            <a:r>
              <a:rPr lang="tr-TR" sz="1200" kern="1200" dirty="0" smtClean="0">
                <a:solidFill>
                  <a:schemeClr val="tx1"/>
                </a:solidFill>
                <a:effectLst/>
                <a:latin typeface="+mn-lt"/>
                <a:ea typeface="+mn-ea"/>
                <a:cs typeface="+mn-cs"/>
              </a:rPr>
              <a:t> et al. 2002), Afrika (</a:t>
            </a:r>
            <a:r>
              <a:rPr lang="tr-TR" sz="1200" kern="1200" dirty="0" err="1" smtClean="0">
                <a:solidFill>
                  <a:schemeClr val="tx1"/>
                </a:solidFill>
                <a:effectLst/>
                <a:latin typeface="+mn-lt"/>
                <a:ea typeface="+mn-ea"/>
                <a:cs typeface="+mn-cs"/>
              </a:rPr>
              <a:t>Bock</a:t>
            </a:r>
            <a:r>
              <a:rPr lang="tr-TR" sz="1200" kern="1200" dirty="0" smtClean="0">
                <a:solidFill>
                  <a:schemeClr val="tx1"/>
                </a:solidFill>
                <a:effectLst/>
                <a:latin typeface="+mn-lt"/>
                <a:ea typeface="+mn-ea"/>
                <a:cs typeface="+mn-cs"/>
              </a:rPr>
              <a:t> et al. 2008), Brezilya (</a:t>
            </a:r>
            <a:r>
              <a:rPr lang="tr-TR" sz="1200" kern="1200" dirty="0" err="1" smtClean="0">
                <a:solidFill>
                  <a:schemeClr val="tx1"/>
                </a:solidFill>
                <a:effectLst/>
                <a:latin typeface="+mn-lt"/>
                <a:ea typeface="+mn-ea"/>
                <a:cs typeface="+mn-cs"/>
              </a:rPr>
              <a:t>Sapucci</a:t>
            </a:r>
            <a:r>
              <a:rPr lang="tr-TR" sz="1200" kern="1200" dirty="0" smtClean="0">
                <a:solidFill>
                  <a:schemeClr val="tx1"/>
                </a:solidFill>
                <a:effectLst/>
                <a:latin typeface="+mn-lt"/>
                <a:ea typeface="+mn-ea"/>
                <a:cs typeface="+mn-cs"/>
              </a:rPr>
              <a:t> 2014) için yerel ve bölgesel modeller geliştirilmiştir. Bu çalışmalarda yüzey sıcaklığına bağlı olarak, ağırlıklı ortalama sıcaklığın ± 2-5 K </a:t>
            </a:r>
            <a:r>
              <a:rPr lang="tr-TR" sz="1200" kern="1200" dirty="0" err="1" smtClean="0">
                <a:solidFill>
                  <a:schemeClr val="tx1"/>
                </a:solidFill>
                <a:effectLst/>
                <a:latin typeface="+mn-lt"/>
                <a:ea typeface="+mn-ea"/>
                <a:cs typeface="+mn-cs"/>
              </a:rPr>
              <a:t>karesel</a:t>
            </a:r>
            <a:r>
              <a:rPr lang="tr-TR" sz="1200" kern="1200" dirty="0" smtClean="0">
                <a:solidFill>
                  <a:schemeClr val="tx1"/>
                </a:solidFill>
                <a:effectLst/>
                <a:latin typeface="+mn-lt"/>
                <a:ea typeface="+mn-ea"/>
                <a:cs typeface="+mn-cs"/>
              </a:rPr>
              <a:t> ortalama hata ile belirlenebildiği ifade edilmektedir (</a:t>
            </a:r>
            <a:r>
              <a:rPr lang="tr-TR" sz="1200" kern="1200" dirty="0" err="1" smtClean="0">
                <a:solidFill>
                  <a:schemeClr val="tx1"/>
                </a:solidFill>
                <a:effectLst/>
                <a:latin typeface="+mn-lt"/>
                <a:ea typeface="+mn-ea"/>
                <a:cs typeface="+mn-cs"/>
              </a:rPr>
              <a:t>Wang</a:t>
            </a:r>
            <a:r>
              <a:rPr lang="tr-TR" sz="1200" kern="1200" dirty="0" smtClean="0">
                <a:solidFill>
                  <a:schemeClr val="tx1"/>
                </a:solidFill>
                <a:effectLst/>
                <a:latin typeface="+mn-lt"/>
                <a:ea typeface="+mn-ea"/>
                <a:cs typeface="+mn-cs"/>
              </a:rPr>
              <a:t> et al. 2005; </a:t>
            </a:r>
            <a:r>
              <a:rPr lang="tr-TR" sz="1200" kern="1200" dirty="0" err="1" smtClean="0">
                <a:solidFill>
                  <a:schemeClr val="tx1"/>
                </a:solidFill>
                <a:effectLst/>
                <a:latin typeface="+mn-lt"/>
                <a:ea typeface="+mn-ea"/>
                <a:cs typeface="+mn-cs"/>
              </a:rPr>
              <a:t>Pacione</a:t>
            </a:r>
            <a:r>
              <a:rPr lang="tr-TR" sz="1200" kern="1200" dirty="0" smtClean="0">
                <a:solidFill>
                  <a:schemeClr val="tx1"/>
                </a:solidFill>
                <a:effectLst/>
                <a:latin typeface="+mn-lt"/>
                <a:ea typeface="+mn-ea"/>
                <a:cs typeface="+mn-cs"/>
              </a:rPr>
              <a:t> et al. 2014). Global T m -T s bağıntısı için de çalışmalar vardır (</a:t>
            </a:r>
            <a:r>
              <a:rPr lang="tr-TR" sz="1200" kern="1200" dirty="0" err="1" smtClean="0">
                <a:solidFill>
                  <a:schemeClr val="tx1"/>
                </a:solidFill>
                <a:effectLst/>
                <a:latin typeface="+mn-lt"/>
                <a:ea typeface="+mn-ea"/>
                <a:cs typeface="+mn-cs"/>
              </a:rPr>
              <a:t>Wang</a:t>
            </a:r>
            <a:r>
              <a:rPr lang="tr-TR" sz="1200" kern="1200" dirty="0" smtClean="0">
                <a:solidFill>
                  <a:schemeClr val="tx1"/>
                </a:solidFill>
                <a:effectLst/>
                <a:latin typeface="+mn-lt"/>
                <a:ea typeface="+mn-ea"/>
                <a:cs typeface="+mn-cs"/>
              </a:rPr>
              <a:t> et al. 2005). Lineer model; yüzey basıncı ve yüzey nemliliği parametreleri ile genişletilerek de değerlendirilmiştir (</a:t>
            </a:r>
            <a:r>
              <a:rPr lang="tr-TR" sz="1200" kern="1200" dirty="0" err="1" smtClean="0">
                <a:solidFill>
                  <a:schemeClr val="tx1"/>
                </a:solidFill>
                <a:effectLst/>
                <a:latin typeface="+mn-lt"/>
                <a:ea typeface="+mn-ea"/>
                <a:cs typeface="+mn-cs"/>
              </a:rPr>
              <a:t>Sapucci</a:t>
            </a:r>
            <a:r>
              <a:rPr lang="tr-TR" sz="1200" kern="1200" dirty="0" smtClean="0">
                <a:solidFill>
                  <a:schemeClr val="tx1"/>
                </a:solidFill>
                <a:effectLst/>
                <a:latin typeface="+mn-lt"/>
                <a:ea typeface="+mn-ea"/>
                <a:cs typeface="+mn-cs"/>
              </a:rPr>
              <a:t> 2014).</a:t>
            </a:r>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7</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227160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hangingPunct="0"/>
            <a:r>
              <a:rPr lang="tr-TR" sz="1200" b="1" kern="1200" dirty="0" smtClean="0">
                <a:solidFill>
                  <a:schemeClr val="tx1"/>
                </a:solidFill>
                <a:effectLst/>
                <a:latin typeface="+mn-lt"/>
                <a:ea typeface="+mn-ea"/>
                <a:cs typeface="+mn-cs"/>
              </a:rPr>
              <a:t>ZWD/PWV=Q şeklinde bir Q dönüşüm faktörü tanımlanmıştır (</a:t>
            </a:r>
            <a:r>
              <a:rPr lang="tr-TR" sz="1200" b="1" kern="1200" dirty="0" err="1" smtClean="0">
                <a:solidFill>
                  <a:schemeClr val="tx1"/>
                </a:solidFill>
                <a:effectLst/>
                <a:latin typeface="+mn-lt"/>
                <a:ea typeface="+mn-ea"/>
                <a:cs typeface="+mn-cs"/>
              </a:rPr>
              <a:t>Emardson</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and</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Derks</a:t>
            </a:r>
            <a:r>
              <a:rPr lang="tr-TR" sz="1200" b="1" kern="1200" dirty="0" smtClean="0">
                <a:solidFill>
                  <a:schemeClr val="tx1"/>
                </a:solidFill>
                <a:effectLst/>
                <a:latin typeface="+mn-lt"/>
                <a:ea typeface="+mn-ea"/>
                <a:cs typeface="+mn-cs"/>
              </a:rPr>
              <a:t> 2000). Q dönüşüm faktörleri yine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profil analizleriyle elde edilirler. Birkaç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istasyonunda uzun süre gözlemlerle belirlenen Q dönüşüm faktörleri, istasyon yüzey sıcaklığı, istasyonun enlemi ve yılın gününe bağlı olarak </a:t>
            </a:r>
            <a:r>
              <a:rPr lang="tr-TR" sz="1200" b="1" kern="1200" dirty="0" err="1" smtClean="0">
                <a:solidFill>
                  <a:schemeClr val="tx1"/>
                </a:solidFill>
                <a:effectLst/>
                <a:latin typeface="+mn-lt"/>
                <a:ea typeface="+mn-ea"/>
                <a:cs typeface="+mn-cs"/>
              </a:rPr>
              <a:t>modellendirilmiştir</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Emardson</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and</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Derks</a:t>
            </a:r>
            <a:r>
              <a:rPr lang="tr-TR" sz="1200" b="1" kern="1200" dirty="0" smtClean="0">
                <a:solidFill>
                  <a:schemeClr val="tx1"/>
                </a:solidFill>
                <a:effectLst/>
                <a:latin typeface="+mn-lt"/>
                <a:ea typeface="+mn-ea"/>
                <a:cs typeface="+mn-cs"/>
              </a:rPr>
              <a:t> 2000).  Q dönüşüm faktörüne ilişkin çalışmalardan, bu faktörün yaklaşık ±%1’e yakın oransal </a:t>
            </a:r>
            <a:r>
              <a:rPr lang="tr-TR" sz="1200" b="1" kern="1200" dirty="0" err="1" smtClean="0">
                <a:solidFill>
                  <a:schemeClr val="tx1"/>
                </a:solidFill>
                <a:effectLst/>
                <a:latin typeface="+mn-lt"/>
                <a:ea typeface="+mn-ea"/>
                <a:cs typeface="+mn-cs"/>
              </a:rPr>
              <a:t>presizyonlarla</a:t>
            </a:r>
            <a:r>
              <a:rPr lang="tr-TR" sz="1200" b="1" kern="1200" dirty="0" smtClean="0">
                <a:solidFill>
                  <a:schemeClr val="tx1"/>
                </a:solidFill>
                <a:effectLst/>
                <a:latin typeface="+mn-lt"/>
                <a:ea typeface="+mn-ea"/>
                <a:cs typeface="+mn-cs"/>
              </a:rPr>
              <a:t> elde edilebileceği görülmektedir.</a:t>
            </a:r>
          </a:p>
          <a:p>
            <a:endParaRPr lang="tr-TR" b="1"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8</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91695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1" kern="1200" dirty="0" err="1" smtClean="0">
                <a:solidFill>
                  <a:schemeClr val="tx1"/>
                </a:solidFill>
                <a:effectLst/>
                <a:latin typeface="+mn-lt"/>
                <a:ea typeface="+mn-ea"/>
                <a:cs typeface="+mn-cs"/>
              </a:rPr>
              <a:t>Emardson</a:t>
            </a:r>
            <a:r>
              <a:rPr lang="tr-TR" sz="1200" b="1" kern="1200" dirty="0" smtClean="0">
                <a:solidFill>
                  <a:schemeClr val="tx1"/>
                </a:solidFill>
                <a:effectLst/>
                <a:latin typeface="+mn-lt"/>
                <a:ea typeface="+mn-ea"/>
                <a:cs typeface="+mn-cs"/>
              </a:rPr>
              <a:t> ve </a:t>
            </a:r>
            <a:r>
              <a:rPr lang="tr-TR" sz="1200" b="1" kern="1200" dirty="0" err="1" smtClean="0">
                <a:solidFill>
                  <a:schemeClr val="tx1"/>
                </a:solidFill>
                <a:effectLst/>
                <a:latin typeface="+mn-lt"/>
                <a:ea typeface="+mn-ea"/>
                <a:cs typeface="+mn-cs"/>
              </a:rPr>
              <a:t>Derks</a:t>
            </a:r>
            <a:r>
              <a:rPr lang="tr-TR" sz="1200" b="1" kern="1200" dirty="0" smtClean="0">
                <a:solidFill>
                  <a:schemeClr val="tx1"/>
                </a:solidFill>
                <a:effectLst/>
                <a:latin typeface="+mn-lt"/>
                <a:ea typeface="+mn-ea"/>
                <a:cs typeface="+mn-cs"/>
              </a:rPr>
              <a:t> tarafından geliştirilen Q dönüşüm modelleri katsayıları ve </a:t>
            </a:r>
            <a:r>
              <a:rPr lang="tr-TR" sz="1200" b="1" kern="1200" dirty="0" err="1" smtClean="0">
                <a:solidFill>
                  <a:schemeClr val="tx1"/>
                </a:solidFill>
                <a:effectLst/>
                <a:latin typeface="+mn-lt"/>
                <a:ea typeface="+mn-ea"/>
                <a:cs typeface="+mn-cs"/>
              </a:rPr>
              <a:t>karesel</a:t>
            </a:r>
            <a:r>
              <a:rPr lang="tr-TR" sz="1200" b="1" kern="1200" dirty="0" smtClean="0">
                <a:solidFill>
                  <a:schemeClr val="tx1"/>
                </a:solidFill>
                <a:effectLst/>
                <a:latin typeface="+mn-lt"/>
                <a:ea typeface="+mn-ea"/>
                <a:cs typeface="+mn-cs"/>
              </a:rPr>
              <a:t> ortalama hataları</a:t>
            </a:r>
          </a:p>
          <a:p>
            <a:endParaRPr lang="tr-TR"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9</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2174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gözlemlerinde sıcaklık, basınç ve nem değerleri belirli yüksekliklerde ölçülerek yoğuşabilir su buharı hesaplanır. Yoğuşabilir su buharı,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gözlemleri ile 1 mm doğrulukla hesaplanır.  Türkiye’de 8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istasyonunda</a:t>
            </a:r>
            <a:r>
              <a:rPr lang="tr-TR" sz="1200" b="1"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günde 2 defa </a:t>
            </a:r>
            <a:r>
              <a:rPr lang="tr-TR" sz="1200" b="1" kern="1200" dirty="0" err="1" smtClean="0">
                <a:solidFill>
                  <a:schemeClr val="tx1"/>
                </a:solidFill>
                <a:effectLst/>
                <a:latin typeface="+mn-lt"/>
                <a:ea typeface="+mn-ea"/>
                <a:cs typeface="+mn-cs"/>
              </a:rPr>
              <a:t>radyosonda</a:t>
            </a:r>
            <a:r>
              <a:rPr lang="tr-TR" sz="1200" b="1" kern="1200" baseline="0" dirty="0" smtClean="0">
                <a:solidFill>
                  <a:schemeClr val="tx1"/>
                </a:solidFill>
                <a:effectLst/>
                <a:latin typeface="+mn-lt"/>
                <a:ea typeface="+mn-ea"/>
                <a:cs typeface="+mn-cs"/>
              </a:rPr>
              <a:t> gözlemi yapılır</a:t>
            </a:r>
            <a:r>
              <a:rPr lang="tr-TR" sz="1200" b="1" kern="1200" dirty="0" smtClean="0">
                <a:solidFill>
                  <a:schemeClr val="tx1"/>
                </a:solidFill>
                <a:effectLst/>
                <a:latin typeface="+mn-lt"/>
                <a:ea typeface="+mn-ea"/>
                <a:cs typeface="+mn-cs"/>
              </a:rPr>
              <a:t> (0 h ve 12 h). Bu da bir gün için 16 yoğuşabilir su buharı verisi demektir. </a:t>
            </a:r>
            <a:r>
              <a:rPr lang="tr-TR" sz="1200" b="1" kern="1200" dirty="0" err="1" smtClean="0">
                <a:solidFill>
                  <a:schemeClr val="tx1"/>
                </a:solidFill>
                <a:effectLst/>
                <a:latin typeface="+mn-lt"/>
                <a:ea typeface="+mn-ea"/>
                <a:cs typeface="+mn-cs"/>
              </a:rPr>
              <a:t>Tusaga</a:t>
            </a:r>
            <a:r>
              <a:rPr lang="tr-TR" sz="1200" b="1" kern="1200" dirty="0" smtClean="0">
                <a:solidFill>
                  <a:schemeClr val="tx1"/>
                </a:solidFill>
                <a:effectLst/>
                <a:latin typeface="+mn-lt"/>
                <a:ea typeface="+mn-ea"/>
                <a:cs typeface="+mn-cs"/>
              </a:rPr>
              <a:t> aktif su buharı belirlenmesi durumunda</a:t>
            </a:r>
            <a:r>
              <a:rPr lang="tr-TR" sz="1200" b="1" kern="1200" baseline="0" dirty="0" smtClean="0">
                <a:solidFill>
                  <a:schemeClr val="tx1"/>
                </a:solidFill>
                <a:effectLst/>
                <a:latin typeface="+mn-lt"/>
                <a:ea typeface="+mn-ea"/>
                <a:cs typeface="+mn-cs"/>
              </a:rPr>
              <a:t> 146 istasyonda ortalama her saat için  PWV elde edilebilir.</a:t>
            </a:r>
            <a:endParaRPr lang="tr-TR" b="1"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10</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78405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hangingPunct="0"/>
            <a:r>
              <a:rPr lang="tr-TR" sz="1200" b="1" kern="1200" dirty="0" smtClean="0">
                <a:solidFill>
                  <a:schemeClr val="tx1"/>
                </a:solidFill>
                <a:effectLst/>
                <a:latin typeface="+mn-lt"/>
                <a:ea typeface="+mn-ea"/>
                <a:cs typeface="+mn-cs"/>
              </a:rPr>
              <a:t>Türkiye’de mevcut 8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istasyonunda 0 h ve 12 h saatlerinde gerçekleştirilen profil gözlemlerinin analizi ile tüm Türkiye için kullanılabilecek ağırlıklı ortalama sıcaklık T m ve Q faktörünün modellenmesi amacı ile 2011 yılındaki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istasyonlarının 4.103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profili proje kapsamında geliştirilen </a:t>
            </a:r>
            <a:r>
              <a:rPr lang="tr-TR" sz="1200" b="1" kern="1200" dirty="0" err="1" smtClean="0">
                <a:solidFill>
                  <a:schemeClr val="tx1"/>
                </a:solidFill>
                <a:effectLst/>
                <a:latin typeface="+mn-lt"/>
                <a:ea typeface="+mn-ea"/>
                <a:cs typeface="+mn-cs"/>
              </a:rPr>
              <a:t>radyosonda</a:t>
            </a:r>
            <a:r>
              <a:rPr lang="tr-TR" sz="1200" b="1" kern="1200" dirty="0" smtClean="0">
                <a:solidFill>
                  <a:schemeClr val="tx1"/>
                </a:solidFill>
                <a:effectLst/>
                <a:latin typeface="+mn-lt"/>
                <a:ea typeface="+mn-ea"/>
                <a:cs typeface="+mn-cs"/>
              </a:rPr>
              <a:t> profil analiz algoritması ile değerlendirilmiştir. </a:t>
            </a:r>
            <a:r>
              <a:rPr lang="tr-TR" sz="1200" b="1" kern="1200" dirty="0" err="1" smtClean="0">
                <a:solidFill>
                  <a:schemeClr val="tx1"/>
                </a:solidFill>
                <a:effectLst/>
                <a:latin typeface="+mn-lt"/>
                <a:ea typeface="+mn-ea"/>
                <a:cs typeface="+mn-cs"/>
              </a:rPr>
              <a:t>Tm</a:t>
            </a:r>
            <a:r>
              <a:rPr lang="tr-TR" sz="1200" b="1" kern="1200" dirty="0" smtClean="0">
                <a:solidFill>
                  <a:schemeClr val="tx1"/>
                </a:solidFill>
                <a:effectLst/>
                <a:latin typeface="+mn-lt"/>
                <a:ea typeface="+mn-ea"/>
                <a:cs typeface="+mn-cs"/>
              </a:rPr>
              <a:t> ve Q parametreleri hesaplanmış ve Türkiye için yoğuşabilir su buharı modelleri geliştirilmiştir.</a:t>
            </a:r>
          </a:p>
          <a:p>
            <a:pPr hangingPunct="0"/>
            <a:endParaRPr lang="tr-TR" sz="1200" b="1" kern="1200" dirty="0" smtClean="0">
              <a:solidFill>
                <a:schemeClr val="tx1"/>
              </a:solidFill>
              <a:effectLst/>
              <a:latin typeface="+mn-lt"/>
              <a:ea typeface="+mn-ea"/>
              <a:cs typeface="+mn-cs"/>
            </a:endParaRPr>
          </a:p>
          <a:p>
            <a:pPr hangingPunct="0"/>
            <a:r>
              <a:rPr lang="tr-TR" sz="1200" b="1" kern="1200" dirty="0" err="1" smtClean="0">
                <a:solidFill>
                  <a:schemeClr val="tx1"/>
                </a:solidFill>
                <a:effectLst/>
                <a:latin typeface="+mn-lt"/>
                <a:ea typeface="+mn-ea"/>
                <a:cs typeface="+mn-cs"/>
              </a:rPr>
              <a:t>Radyosonda</a:t>
            </a:r>
            <a:r>
              <a:rPr lang="tr-TR" sz="1200" b="1" kern="1200" baseline="0" dirty="0" smtClean="0">
                <a:solidFill>
                  <a:schemeClr val="tx1"/>
                </a:solidFill>
                <a:effectLst/>
                <a:latin typeface="+mn-lt"/>
                <a:ea typeface="+mn-ea"/>
                <a:cs typeface="+mn-cs"/>
              </a:rPr>
              <a:t> verileri Wyoming üniversitesi web sitesinden alınmıştır: </a:t>
            </a:r>
            <a:r>
              <a:rPr lang="tr-TR" b="1" dirty="0" smtClean="0"/>
              <a:t> </a:t>
            </a:r>
          </a:p>
          <a:p>
            <a:r>
              <a:rPr lang="tr-TR" b="1" dirty="0" smtClean="0"/>
              <a:t>http://weather.uwyo.edu/upperair/sounding.html</a:t>
            </a:r>
            <a:endParaRPr lang="tr-TR" b="1" dirty="0"/>
          </a:p>
        </p:txBody>
      </p:sp>
      <p:sp>
        <p:nvSpPr>
          <p:cNvPr id="4" name="Slayt Numarası Yer Tutucusu 3"/>
          <p:cNvSpPr>
            <a:spLocks noGrp="1"/>
          </p:cNvSpPr>
          <p:nvPr>
            <p:ph type="sldNum" sz="quarter" idx="10"/>
          </p:nvPr>
        </p:nvSpPr>
        <p:spPr/>
        <p:txBody>
          <a:bodyPr/>
          <a:lstStyle/>
          <a:p>
            <a:pPr>
              <a:defRPr/>
            </a:pPr>
            <a:fld id="{69F8C7FE-9A61-465E-B66F-0081D37ABF03}" type="slidenum">
              <a:rPr lang="tr-TR" smtClean="0"/>
              <a:pPr>
                <a:defRPr/>
              </a:pPr>
              <a:t>11</a:t>
            </a:fld>
            <a:endParaRPr lang="tr-TR"/>
          </a:p>
        </p:txBody>
      </p:sp>
      <p:sp>
        <p:nvSpPr>
          <p:cNvPr id="5" name="Altbilgi Yer Tutucusu 4"/>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30113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1" kern="1200" dirty="0" smtClean="0">
                <a:solidFill>
                  <a:schemeClr val="tx1"/>
                </a:solidFill>
                <a:effectLst/>
                <a:latin typeface="+mn-lt"/>
                <a:ea typeface="+mn-ea"/>
                <a:cs typeface="+mn-cs"/>
              </a:rPr>
              <a:t>Türkiye için elde edilen model sonuçları. </a:t>
            </a:r>
            <a:endParaRPr lang="tr-TR" sz="1200" kern="1200" dirty="0" smtClean="0">
              <a:solidFill>
                <a:schemeClr val="tx1"/>
              </a:solidFill>
              <a:effectLst/>
              <a:latin typeface="+mn-lt"/>
              <a:ea typeface="+mn-ea"/>
              <a:cs typeface="+mn-cs"/>
            </a:endParaRPr>
          </a:p>
          <a:p>
            <a:endParaRPr lang="tr-TR" dirty="0"/>
          </a:p>
        </p:txBody>
      </p:sp>
      <p:sp>
        <p:nvSpPr>
          <p:cNvPr id="4" name="Altbilgi Yer Tutucusu 3"/>
          <p:cNvSpPr>
            <a:spLocks noGrp="1"/>
          </p:cNvSpPr>
          <p:nvPr>
            <p:ph type="ftr" sz="quarter" idx="10"/>
          </p:nvPr>
        </p:nvSpPr>
        <p:spPr/>
        <p:txBody>
          <a:bodyPr/>
          <a:lstStyle/>
          <a:p>
            <a:pPr>
              <a:defRPr/>
            </a:pPr>
            <a:endParaRPr lang="tr-TR"/>
          </a:p>
        </p:txBody>
      </p:sp>
      <p:sp>
        <p:nvSpPr>
          <p:cNvPr id="5" name="Slayt Numarası Yer Tutucusu 4"/>
          <p:cNvSpPr>
            <a:spLocks noGrp="1"/>
          </p:cNvSpPr>
          <p:nvPr>
            <p:ph type="sldNum" sz="quarter" idx="11"/>
          </p:nvPr>
        </p:nvSpPr>
        <p:spPr/>
        <p:txBody>
          <a:bodyPr/>
          <a:lstStyle/>
          <a:p>
            <a:pPr>
              <a:defRPr/>
            </a:pPr>
            <a:fld id="{69F8C7FE-9A61-465E-B66F-0081D37ABF03}" type="slidenum">
              <a:rPr lang="tr-TR" smtClean="0"/>
              <a:pPr>
                <a:defRPr/>
              </a:pPr>
              <a:t>12</a:t>
            </a:fld>
            <a:endParaRPr lang="tr-TR"/>
          </a:p>
        </p:txBody>
      </p:sp>
    </p:spTree>
    <p:extLst>
      <p:ext uri="{BB962C8B-B14F-4D97-AF65-F5344CB8AC3E}">
        <p14:creationId xmlns:p14="http://schemas.microsoft.com/office/powerpoint/2010/main" val="526925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es-ES" altLang="tr-TR"/>
          </a:p>
        </p:txBody>
      </p:sp>
      <p:sp>
        <p:nvSpPr>
          <p:cNvPr id="5" name="Footer Placeholder 4"/>
          <p:cNvSpPr>
            <a:spLocks noGrp="1"/>
          </p:cNvSpPr>
          <p:nvPr>
            <p:ph type="ftr" sz="quarter" idx="11"/>
          </p:nvPr>
        </p:nvSpPr>
        <p:spPr/>
        <p:txBody>
          <a:bodyPr/>
          <a:lstStyle/>
          <a:p>
            <a:pPr>
              <a:defRPr/>
            </a:pPr>
            <a:endParaRPr lang="es-ES" altLang="tr-TR"/>
          </a:p>
        </p:txBody>
      </p:sp>
      <p:sp>
        <p:nvSpPr>
          <p:cNvPr id="6" name="Slide Number Placeholder 5"/>
          <p:cNvSpPr>
            <a:spLocks noGrp="1"/>
          </p:cNvSpPr>
          <p:nvPr>
            <p:ph type="sldNum" sz="quarter" idx="12"/>
          </p:nvPr>
        </p:nvSpPr>
        <p:spPr/>
        <p:txBody>
          <a:bodyPr/>
          <a:lstStyle/>
          <a:p>
            <a:pPr>
              <a:defRPr/>
            </a:pPr>
            <a:fld id="{CCA21D3D-F297-4F55-B9DD-1AA11AD4B097}" type="slidenum">
              <a:rPr lang="es-ES" altLang="tr-TR" smtClean="0"/>
              <a:pPr>
                <a:defRPr/>
              </a:pPr>
              <a:t>‹#›</a:t>
            </a:fld>
            <a:endParaRPr lang="es-ES" altLang="tr-TR"/>
          </a:p>
        </p:txBody>
      </p:sp>
    </p:spTree>
    <p:extLst>
      <p:ext uri="{BB962C8B-B14F-4D97-AF65-F5344CB8AC3E}">
        <p14:creationId xmlns:p14="http://schemas.microsoft.com/office/powerpoint/2010/main" val="259892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s-ES" altLang="tr-TR"/>
          </a:p>
        </p:txBody>
      </p:sp>
      <p:sp>
        <p:nvSpPr>
          <p:cNvPr id="6" name="Footer Placeholder 5"/>
          <p:cNvSpPr>
            <a:spLocks noGrp="1"/>
          </p:cNvSpPr>
          <p:nvPr>
            <p:ph type="ftr" sz="quarter" idx="11"/>
          </p:nvPr>
        </p:nvSpPr>
        <p:spPr/>
        <p:txBody>
          <a:bodyPr/>
          <a:lstStyle/>
          <a:p>
            <a:pPr>
              <a:defRPr/>
            </a:pPr>
            <a:endParaRPr lang="es-ES" altLang="tr-TR"/>
          </a:p>
        </p:txBody>
      </p:sp>
      <p:sp>
        <p:nvSpPr>
          <p:cNvPr id="7" name="Slide Number Placeholder 6"/>
          <p:cNvSpPr>
            <a:spLocks noGrp="1"/>
          </p:cNvSpPr>
          <p:nvPr>
            <p:ph type="sldNum" sz="quarter" idx="12"/>
          </p:nvPr>
        </p:nvSpPr>
        <p:spPr/>
        <p:txBody>
          <a:bodyPr/>
          <a:lstStyle/>
          <a:p>
            <a:pPr>
              <a:defRPr/>
            </a:pPr>
            <a:fld id="{FBE12331-906B-4791-91D3-73642B7315C0}" type="slidenum">
              <a:rPr lang="es-ES" altLang="tr-TR" smtClean="0"/>
              <a:pPr>
                <a:defRPr/>
              </a:pPr>
              <a:t>‹#›</a:t>
            </a:fld>
            <a:endParaRPr lang="es-ES" altLang="tr-TR"/>
          </a:p>
        </p:txBody>
      </p:sp>
    </p:spTree>
    <p:extLst>
      <p:ext uri="{BB962C8B-B14F-4D97-AF65-F5344CB8AC3E}">
        <p14:creationId xmlns:p14="http://schemas.microsoft.com/office/powerpoint/2010/main" val="86530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s-ES" altLang="tr-TR"/>
          </a:p>
        </p:txBody>
      </p:sp>
      <p:sp>
        <p:nvSpPr>
          <p:cNvPr id="6" name="Footer Placeholder 5"/>
          <p:cNvSpPr>
            <a:spLocks noGrp="1"/>
          </p:cNvSpPr>
          <p:nvPr>
            <p:ph type="ftr" sz="quarter" idx="11"/>
          </p:nvPr>
        </p:nvSpPr>
        <p:spPr/>
        <p:txBody>
          <a:bodyPr/>
          <a:lstStyle/>
          <a:p>
            <a:pPr>
              <a:defRPr/>
            </a:pPr>
            <a:endParaRPr lang="es-ES" altLang="tr-TR"/>
          </a:p>
        </p:txBody>
      </p:sp>
      <p:sp>
        <p:nvSpPr>
          <p:cNvPr id="7" name="Slide Number Placeholder 6"/>
          <p:cNvSpPr>
            <a:spLocks noGrp="1"/>
          </p:cNvSpPr>
          <p:nvPr>
            <p:ph type="sldNum" sz="quarter" idx="12"/>
          </p:nvPr>
        </p:nvSpPr>
        <p:spPr/>
        <p:txBody>
          <a:bodyPr/>
          <a:lstStyle/>
          <a:p>
            <a:pPr>
              <a:defRPr/>
            </a:pPr>
            <a:fld id="{FBE12331-906B-4791-91D3-73642B7315C0}" type="slidenum">
              <a:rPr lang="es-ES" altLang="tr-TR" smtClean="0"/>
              <a:pPr>
                <a:defRPr/>
              </a:pPr>
              <a:t>‹#›</a:t>
            </a:fld>
            <a:endParaRPr lang="es-ES" altLang="tr-TR"/>
          </a:p>
        </p:txBody>
      </p:sp>
    </p:spTree>
    <p:extLst>
      <p:ext uri="{BB962C8B-B14F-4D97-AF65-F5344CB8AC3E}">
        <p14:creationId xmlns:p14="http://schemas.microsoft.com/office/powerpoint/2010/main" val="23284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s-ES" altLang="tr-TR"/>
          </a:p>
        </p:txBody>
      </p:sp>
      <p:sp>
        <p:nvSpPr>
          <p:cNvPr id="6" name="Footer Placeholder 5"/>
          <p:cNvSpPr>
            <a:spLocks noGrp="1"/>
          </p:cNvSpPr>
          <p:nvPr>
            <p:ph type="ftr" sz="quarter" idx="11"/>
          </p:nvPr>
        </p:nvSpPr>
        <p:spPr/>
        <p:txBody>
          <a:bodyPr/>
          <a:lstStyle/>
          <a:p>
            <a:pPr>
              <a:defRPr/>
            </a:pPr>
            <a:endParaRPr lang="es-ES" altLang="tr-TR"/>
          </a:p>
        </p:txBody>
      </p:sp>
      <p:sp>
        <p:nvSpPr>
          <p:cNvPr id="7" name="Slide Number Placeholder 6"/>
          <p:cNvSpPr>
            <a:spLocks noGrp="1"/>
          </p:cNvSpPr>
          <p:nvPr>
            <p:ph type="sldNum" sz="quarter" idx="12"/>
          </p:nvPr>
        </p:nvSpPr>
        <p:spPr/>
        <p:txBody>
          <a:bodyPr/>
          <a:lstStyle/>
          <a:p>
            <a:pPr>
              <a:defRPr/>
            </a:pPr>
            <a:fld id="{FBE12331-906B-4791-91D3-73642B7315C0}" type="slidenum">
              <a:rPr lang="es-ES" altLang="tr-TR" smtClean="0"/>
              <a:pPr>
                <a:defRPr/>
              </a:pPr>
              <a:t>‹#›</a:t>
            </a:fld>
            <a:endParaRPr lang="es-ES" alt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24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s-ES" altLang="tr-TR"/>
          </a:p>
        </p:txBody>
      </p:sp>
      <p:sp>
        <p:nvSpPr>
          <p:cNvPr id="6" name="Footer Placeholder 5"/>
          <p:cNvSpPr>
            <a:spLocks noGrp="1"/>
          </p:cNvSpPr>
          <p:nvPr>
            <p:ph type="ftr" sz="quarter" idx="11"/>
          </p:nvPr>
        </p:nvSpPr>
        <p:spPr/>
        <p:txBody>
          <a:bodyPr/>
          <a:lstStyle/>
          <a:p>
            <a:pPr>
              <a:defRPr/>
            </a:pPr>
            <a:endParaRPr lang="es-ES" altLang="tr-TR"/>
          </a:p>
        </p:txBody>
      </p:sp>
      <p:sp>
        <p:nvSpPr>
          <p:cNvPr id="7" name="Slide Number Placeholder 6"/>
          <p:cNvSpPr>
            <a:spLocks noGrp="1"/>
          </p:cNvSpPr>
          <p:nvPr>
            <p:ph type="sldNum" sz="quarter" idx="12"/>
          </p:nvPr>
        </p:nvSpPr>
        <p:spPr/>
        <p:txBody>
          <a:bodyPr/>
          <a:lstStyle/>
          <a:p>
            <a:pPr>
              <a:defRPr/>
            </a:pPr>
            <a:fld id="{FBE12331-906B-4791-91D3-73642B7315C0}" type="slidenum">
              <a:rPr lang="es-ES" altLang="tr-TR" smtClean="0"/>
              <a:pPr>
                <a:defRPr/>
              </a:pPr>
              <a:t>‹#›</a:t>
            </a:fld>
            <a:endParaRPr lang="es-ES" altLang="tr-TR"/>
          </a:p>
        </p:txBody>
      </p:sp>
    </p:spTree>
    <p:extLst>
      <p:ext uri="{BB962C8B-B14F-4D97-AF65-F5344CB8AC3E}">
        <p14:creationId xmlns:p14="http://schemas.microsoft.com/office/powerpoint/2010/main" val="2876788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pPr>
              <a:defRPr/>
            </a:pPr>
            <a:endParaRPr lang="es-ES" altLang="tr-TR"/>
          </a:p>
        </p:txBody>
      </p:sp>
      <p:sp>
        <p:nvSpPr>
          <p:cNvPr id="4" name="Footer Placeholder 3"/>
          <p:cNvSpPr>
            <a:spLocks noGrp="1"/>
          </p:cNvSpPr>
          <p:nvPr>
            <p:ph type="ftr" sz="quarter" idx="11"/>
          </p:nvPr>
        </p:nvSpPr>
        <p:spPr/>
        <p:txBody>
          <a:bodyPr/>
          <a:lstStyle/>
          <a:p>
            <a:pPr>
              <a:defRPr/>
            </a:pPr>
            <a:endParaRPr lang="es-ES" altLang="tr-TR"/>
          </a:p>
        </p:txBody>
      </p:sp>
      <p:sp>
        <p:nvSpPr>
          <p:cNvPr id="5" name="Slide Number Placeholder 4"/>
          <p:cNvSpPr>
            <a:spLocks noGrp="1"/>
          </p:cNvSpPr>
          <p:nvPr>
            <p:ph type="sldNum" sz="quarter" idx="12"/>
          </p:nvPr>
        </p:nvSpPr>
        <p:spPr/>
        <p:txBody>
          <a:bodyPr/>
          <a:lstStyle/>
          <a:p>
            <a:pPr>
              <a:defRPr/>
            </a:pPr>
            <a:fld id="{FBE12331-906B-4791-91D3-73642B7315C0}" type="slidenum">
              <a:rPr lang="es-ES" altLang="tr-TR" smtClean="0"/>
              <a:pPr>
                <a:defRPr/>
              </a:pPr>
              <a:t>‹#›</a:t>
            </a:fld>
            <a:endParaRPr lang="es-ES" altLang="tr-TR"/>
          </a:p>
        </p:txBody>
      </p:sp>
    </p:spTree>
    <p:extLst>
      <p:ext uri="{BB962C8B-B14F-4D97-AF65-F5344CB8AC3E}">
        <p14:creationId xmlns:p14="http://schemas.microsoft.com/office/powerpoint/2010/main" val="128691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pPr>
              <a:defRPr/>
            </a:pPr>
            <a:endParaRPr lang="es-ES" altLang="tr-TR"/>
          </a:p>
        </p:txBody>
      </p:sp>
      <p:sp>
        <p:nvSpPr>
          <p:cNvPr id="4" name="Footer Placeholder 3"/>
          <p:cNvSpPr>
            <a:spLocks noGrp="1"/>
          </p:cNvSpPr>
          <p:nvPr>
            <p:ph type="ftr" sz="quarter" idx="11"/>
          </p:nvPr>
        </p:nvSpPr>
        <p:spPr/>
        <p:txBody>
          <a:bodyPr/>
          <a:lstStyle/>
          <a:p>
            <a:pPr>
              <a:defRPr/>
            </a:pPr>
            <a:endParaRPr lang="es-ES" altLang="tr-TR"/>
          </a:p>
        </p:txBody>
      </p:sp>
      <p:sp>
        <p:nvSpPr>
          <p:cNvPr id="5" name="Slide Number Placeholder 4"/>
          <p:cNvSpPr>
            <a:spLocks noGrp="1"/>
          </p:cNvSpPr>
          <p:nvPr>
            <p:ph type="sldNum" sz="quarter" idx="12"/>
          </p:nvPr>
        </p:nvSpPr>
        <p:spPr/>
        <p:txBody>
          <a:bodyPr/>
          <a:lstStyle/>
          <a:p>
            <a:pPr>
              <a:defRPr/>
            </a:pPr>
            <a:fld id="{FBE12331-906B-4791-91D3-73642B7315C0}" type="slidenum">
              <a:rPr lang="es-ES" altLang="tr-TR" smtClean="0"/>
              <a:pPr>
                <a:defRPr/>
              </a:pPr>
              <a:t>‹#›</a:t>
            </a:fld>
            <a:endParaRPr lang="es-ES" altLang="tr-TR"/>
          </a:p>
        </p:txBody>
      </p:sp>
    </p:spTree>
    <p:extLst>
      <p:ext uri="{BB962C8B-B14F-4D97-AF65-F5344CB8AC3E}">
        <p14:creationId xmlns:p14="http://schemas.microsoft.com/office/powerpoint/2010/main" val="1698949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s-ES" altLang="tr-TR"/>
          </a:p>
        </p:txBody>
      </p:sp>
      <p:sp>
        <p:nvSpPr>
          <p:cNvPr id="5" name="Footer Placeholder 4"/>
          <p:cNvSpPr>
            <a:spLocks noGrp="1"/>
          </p:cNvSpPr>
          <p:nvPr>
            <p:ph type="ftr" sz="quarter" idx="11"/>
          </p:nvPr>
        </p:nvSpPr>
        <p:spPr/>
        <p:txBody>
          <a:bodyPr/>
          <a:lstStyle/>
          <a:p>
            <a:pPr>
              <a:defRPr/>
            </a:pPr>
            <a:endParaRPr lang="es-ES" altLang="tr-TR"/>
          </a:p>
        </p:txBody>
      </p:sp>
      <p:sp>
        <p:nvSpPr>
          <p:cNvPr id="6" name="Slide Number Placeholder 5"/>
          <p:cNvSpPr>
            <a:spLocks noGrp="1"/>
          </p:cNvSpPr>
          <p:nvPr>
            <p:ph type="sldNum" sz="quarter" idx="12"/>
          </p:nvPr>
        </p:nvSpPr>
        <p:spPr/>
        <p:txBody>
          <a:bodyPr/>
          <a:lstStyle/>
          <a:p>
            <a:pPr>
              <a:defRPr/>
            </a:pPr>
            <a:fld id="{BFDD9F5C-0E95-4110-96D8-AD4B62A8C0BB}" type="slidenum">
              <a:rPr lang="es-ES" altLang="tr-TR" smtClean="0"/>
              <a:pPr>
                <a:defRPr/>
              </a:pPr>
              <a:t>‹#›</a:t>
            </a:fld>
            <a:endParaRPr lang="es-ES" altLang="tr-TR"/>
          </a:p>
        </p:txBody>
      </p:sp>
    </p:spTree>
    <p:extLst>
      <p:ext uri="{BB962C8B-B14F-4D97-AF65-F5344CB8AC3E}">
        <p14:creationId xmlns:p14="http://schemas.microsoft.com/office/powerpoint/2010/main" val="342182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s-ES" altLang="tr-TR"/>
          </a:p>
        </p:txBody>
      </p:sp>
      <p:sp>
        <p:nvSpPr>
          <p:cNvPr id="5" name="Footer Placeholder 4"/>
          <p:cNvSpPr>
            <a:spLocks noGrp="1"/>
          </p:cNvSpPr>
          <p:nvPr>
            <p:ph type="ftr" sz="quarter" idx="11"/>
          </p:nvPr>
        </p:nvSpPr>
        <p:spPr/>
        <p:txBody>
          <a:bodyPr/>
          <a:lstStyle/>
          <a:p>
            <a:pPr>
              <a:defRPr/>
            </a:pPr>
            <a:endParaRPr lang="es-ES" altLang="tr-TR"/>
          </a:p>
        </p:txBody>
      </p:sp>
      <p:sp>
        <p:nvSpPr>
          <p:cNvPr id="6" name="Slide Number Placeholder 5"/>
          <p:cNvSpPr>
            <a:spLocks noGrp="1"/>
          </p:cNvSpPr>
          <p:nvPr>
            <p:ph type="sldNum" sz="quarter" idx="12"/>
          </p:nvPr>
        </p:nvSpPr>
        <p:spPr/>
        <p:txBody>
          <a:bodyPr/>
          <a:lstStyle/>
          <a:p>
            <a:pPr>
              <a:defRPr/>
            </a:pPr>
            <a:fld id="{AE624679-8F14-404C-B380-CF315E19AE28}" type="slidenum">
              <a:rPr lang="es-ES" altLang="tr-TR" smtClean="0"/>
              <a:pPr>
                <a:defRPr/>
              </a:pPr>
              <a:t>‹#›</a:t>
            </a:fld>
            <a:endParaRPr lang="es-ES" altLang="tr-TR"/>
          </a:p>
        </p:txBody>
      </p:sp>
    </p:spTree>
    <p:extLst>
      <p:ext uri="{BB962C8B-B14F-4D97-AF65-F5344CB8AC3E}">
        <p14:creationId xmlns:p14="http://schemas.microsoft.com/office/powerpoint/2010/main" val="183116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s-ES" altLang="tr-TR"/>
          </a:p>
        </p:txBody>
      </p:sp>
      <p:sp>
        <p:nvSpPr>
          <p:cNvPr id="5" name="Footer Placeholder 4"/>
          <p:cNvSpPr>
            <a:spLocks noGrp="1"/>
          </p:cNvSpPr>
          <p:nvPr>
            <p:ph type="ftr" sz="quarter" idx="11"/>
          </p:nvPr>
        </p:nvSpPr>
        <p:spPr/>
        <p:txBody>
          <a:bodyPr/>
          <a:lstStyle/>
          <a:p>
            <a:pPr>
              <a:defRPr/>
            </a:pPr>
            <a:endParaRPr lang="es-ES" altLang="tr-TR"/>
          </a:p>
        </p:txBody>
      </p:sp>
      <p:sp>
        <p:nvSpPr>
          <p:cNvPr id="6" name="Slide Number Placeholder 5"/>
          <p:cNvSpPr>
            <a:spLocks noGrp="1"/>
          </p:cNvSpPr>
          <p:nvPr>
            <p:ph type="sldNum" sz="quarter" idx="12"/>
          </p:nvPr>
        </p:nvSpPr>
        <p:spPr/>
        <p:txBody>
          <a:bodyPr/>
          <a:lstStyle/>
          <a:p>
            <a:pPr>
              <a:defRPr/>
            </a:pPr>
            <a:fld id="{FC32A965-E450-4AFB-ACD3-0712C929ACEE}" type="slidenum">
              <a:rPr lang="es-ES" altLang="tr-TR" smtClean="0"/>
              <a:pPr>
                <a:defRPr/>
              </a:pPr>
              <a:t>‹#›</a:t>
            </a:fld>
            <a:endParaRPr lang="es-ES" altLang="tr-TR"/>
          </a:p>
        </p:txBody>
      </p:sp>
    </p:spTree>
    <p:extLst>
      <p:ext uri="{BB962C8B-B14F-4D97-AF65-F5344CB8AC3E}">
        <p14:creationId xmlns:p14="http://schemas.microsoft.com/office/powerpoint/2010/main" val="217713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es-ES" altLang="tr-TR"/>
          </a:p>
        </p:txBody>
      </p:sp>
      <p:sp>
        <p:nvSpPr>
          <p:cNvPr id="5" name="Footer Placeholder 4"/>
          <p:cNvSpPr>
            <a:spLocks noGrp="1"/>
          </p:cNvSpPr>
          <p:nvPr>
            <p:ph type="ftr" sz="quarter" idx="11"/>
          </p:nvPr>
        </p:nvSpPr>
        <p:spPr/>
        <p:txBody>
          <a:bodyPr/>
          <a:lstStyle/>
          <a:p>
            <a:pPr>
              <a:defRPr/>
            </a:pPr>
            <a:endParaRPr lang="es-ES" altLang="tr-TR"/>
          </a:p>
        </p:txBody>
      </p:sp>
      <p:sp>
        <p:nvSpPr>
          <p:cNvPr id="6" name="Slide Number Placeholder 5"/>
          <p:cNvSpPr>
            <a:spLocks noGrp="1"/>
          </p:cNvSpPr>
          <p:nvPr>
            <p:ph type="sldNum" sz="quarter" idx="12"/>
          </p:nvPr>
        </p:nvSpPr>
        <p:spPr/>
        <p:txBody>
          <a:bodyPr/>
          <a:lstStyle/>
          <a:p>
            <a:pPr>
              <a:defRPr/>
            </a:pPr>
            <a:fld id="{D91DD81D-7D55-412E-9F78-08A83CD0E3E4}" type="slidenum">
              <a:rPr lang="es-ES" altLang="tr-TR" smtClean="0"/>
              <a:pPr>
                <a:defRPr/>
              </a:pPr>
              <a:t>‹#›</a:t>
            </a:fld>
            <a:endParaRPr lang="es-ES" altLang="tr-TR"/>
          </a:p>
        </p:txBody>
      </p:sp>
    </p:spTree>
    <p:extLst>
      <p:ext uri="{BB962C8B-B14F-4D97-AF65-F5344CB8AC3E}">
        <p14:creationId xmlns:p14="http://schemas.microsoft.com/office/powerpoint/2010/main" val="55047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es-ES" altLang="tr-TR"/>
          </a:p>
        </p:txBody>
      </p:sp>
      <p:sp>
        <p:nvSpPr>
          <p:cNvPr id="6" name="Footer Placeholder 5"/>
          <p:cNvSpPr>
            <a:spLocks noGrp="1"/>
          </p:cNvSpPr>
          <p:nvPr>
            <p:ph type="ftr" sz="quarter" idx="11"/>
          </p:nvPr>
        </p:nvSpPr>
        <p:spPr/>
        <p:txBody>
          <a:bodyPr/>
          <a:lstStyle/>
          <a:p>
            <a:pPr>
              <a:defRPr/>
            </a:pPr>
            <a:endParaRPr lang="es-ES" altLang="tr-TR"/>
          </a:p>
        </p:txBody>
      </p:sp>
      <p:sp>
        <p:nvSpPr>
          <p:cNvPr id="7" name="Slide Number Placeholder 6"/>
          <p:cNvSpPr>
            <a:spLocks noGrp="1"/>
          </p:cNvSpPr>
          <p:nvPr>
            <p:ph type="sldNum" sz="quarter" idx="12"/>
          </p:nvPr>
        </p:nvSpPr>
        <p:spPr/>
        <p:txBody>
          <a:bodyPr/>
          <a:lstStyle/>
          <a:p>
            <a:pPr>
              <a:defRPr/>
            </a:pPr>
            <a:fld id="{F27515BF-3CFE-402D-BE1E-79432559E80D}" type="slidenum">
              <a:rPr lang="es-ES" altLang="tr-TR" smtClean="0"/>
              <a:pPr>
                <a:defRPr/>
              </a:pPr>
              <a:t>‹#›</a:t>
            </a:fld>
            <a:endParaRPr lang="es-ES" altLang="tr-TR"/>
          </a:p>
        </p:txBody>
      </p:sp>
    </p:spTree>
    <p:extLst>
      <p:ext uri="{BB962C8B-B14F-4D97-AF65-F5344CB8AC3E}">
        <p14:creationId xmlns:p14="http://schemas.microsoft.com/office/powerpoint/2010/main" val="305035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331" y="3051013"/>
            <a:ext cx="3829520"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4629150" y="3051013"/>
            <a:ext cx="3829051"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es-ES" altLang="tr-TR"/>
          </a:p>
        </p:txBody>
      </p:sp>
      <p:sp>
        <p:nvSpPr>
          <p:cNvPr id="8" name="Footer Placeholder 7"/>
          <p:cNvSpPr>
            <a:spLocks noGrp="1"/>
          </p:cNvSpPr>
          <p:nvPr>
            <p:ph type="ftr" sz="quarter" idx="11"/>
          </p:nvPr>
        </p:nvSpPr>
        <p:spPr/>
        <p:txBody>
          <a:bodyPr/>
          <a:lstStyle/>
          <a:p>
            <a:pPr>
              <a:defRPr/>
            </a:pPr>
            <a:endParaRPr lang="es-ES" altLang="tr-TR"/>
          </a:p>
        </p:txBody>
      </p:sp>
      <p:sp>
        <p:nvSpPr>
          <p:cNvPr id="9" name="Slide Number Placeholder 8"/>
          <p:cNvSpPr>
            <a:spLocks noGrp="1"/>
          </p:cNvSpPr>
          <p:nvPr>
            <p:ph type="sldNum" sz="quarter" idx="12"/>
          </p:nvPr>
        </p:nvSpPr>
        <p:spPr/>
        <p:txBody>
          <a:bodyPr/>
          <a:lstStyle/>
          <a:p>
            <a:pPr>
              <a:defRPr/>
            </a:pPr>
            <a:fld id="{CE037E69-8ACE-443D-973D-34EF81074F6B}" type="slidenum">
              <a:rPr lang="es-ES" altLang="tr-TR" smtClean="0"/>
              <a:pPr>
                <a:defRPr/>
              </a:pPr>
              <a:t>‹#›</a:t>
            </a:fld>
            <a:endParaRPr lang="es-ES" altLang="tr-TR"/>
          </a:p>
        </p:txBody>
      </p:sp>
    </p:spTree>
    <p:extLst>
      <p:ext uri="{BB962C8B-B14F-4D97-AF65-F5344CB8AC3E}">
        <p14:creationId xmlns:p14="http://schemas.microsoft.com/office/powerpoint/2010/main" val="135929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es-ES" altLang="tr-TR"/>
          </a:p>
        </p:txBody>
      </p:sp>
      <p:sp>
        <p:nvSpPr>
          <p:cNvPr id="4" name="Footer Placeholder 3"/>
          <p:cNvSpPr>
            <a:spLocks noGrp="1"/>
          </p:cNvSpPr>
          <p:nvPr>
            <p:ph type="ftr" sz="quarter" idx="11"/>
          </p:nvPr>
        </p:nvSpPr>
        <p:spPr/>
        <p:txBody>
          <a:bodyPr/>
          <a:lstStyle/>
          <a:p>
            <a:pPr>
              <a:defRPr/>
            </a:pPr>
            <a:endParaRPr lang="es-ES" altLang="tr-TR"/>
          </a:p>
        </p:txBody>
      </p:sp>
      <p:sp>
        <p:nvSpPr>
          <p:cNvPr id="5" name="Slide Number Placeholder 4"/>
          <p:cNvSpPr>
            <a:spLocks noGrp="1"/>
          </p:cNvSpPr>
          <p:nvPr>
            <p:ph type="sldNum" sz="quarter" idx="12"/>
          </p:nvPr>
        </p:nvSpPr>
        <p:spPr/>
        <p:txBody>
          <a:bodyPr/>
          <a:lstStyle/>
          <a:p>
            <a:pPr>
              <a:defRPr/>
            </a:pPr>
            <a:fld id="{1FEF3044-F083-4384-A47E-D0958599C0FD}" type="slidenum">
              <a:rPr lang="es-ES" altLang="tr-TR" smtClean="0"/>
              <a:pPr>
                <a:defRPr/>
              </a:pPr>
              <a:t>‹#›</a:t>
            </a:fld>
            <a:endParaRPr lang="es-ES" altLang="tr-TR"/>
          </a:p>
        </p:txBody>
      </p:sp>
    </p:spTree>
    <p:extLst>
      <p:ext uri="{BB962C8B-B14F-4D97-AF65-F5344CB8AC3E}">
        <p14:creationId xmlns:p14="http://schemas.microsoft.com/office/powerpoint/2010/main" val="300843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s-ES" altLang="tr-TR"/>
          </a:p>
        </p:txBody>
      </p:sp>
      <p:sp>
        <p:nvSpPr>
          <p:cNvPr id="3" name="Footer Placeholder 2"/>
          <p:cNvSpPr>
            <a:spLocks noGrp="1"/>
          </p:cNvSpPr>
          <p:nvPr>
            <p:ph type="ftr" sz="quarter" idx="11"/>
          </p:nvPr>
        </p:nvSpPr>
        <p:spPr/>
        <p:txBody>
          <a:bodyPr/>
          <a:lstStyle/>
          <a:p>
            <a:pPr>
              <a:defRPr/>
            </a:pPr>
            <a:endParaRPr lang="es-ES" altLang="tr-TR"/>
          </a:p>
        </p:txBody>
      </p:sp>
      <p:sp>
        <p:nvSpPr>
          <p:cNvPr id="4" name="Slide Number Placeholder 3"/>
          <p:cNvSpPr>
            <a:spLocks noGrp="1"/>
          </p:cNvSpPr>
          <p:nvPr>
            <p:ph type="sldNum" sz="quarter" idx="12"/>
          </p:nvPr>
        </p:nvSpPr>
        <p:spPr/>
        <p:txBody>
          <a:bodyPr/>
          <a:lstStyle/>
          <a:p>
            <a:pPr>
              <a:defRPr/>
            </a:pPr>
            <a:fld id="{61F6A498-FB4E-4977-B9D4-D4BB942AD6E9}" type="slidenum">
              <a:rPr lang="es-ES" altLang="tr-TR" smtClean="0"/>
              <a:pPr>
                <a:defRPr/>
              </a:pPr>
              <a:t>‹#›</a:t>
            </a:fld>
            <a:endParaRPr lang="es-ES" altLang="tr-TR"/>
          </a:p>
        </p:txBody>
      </p:sp>
    </p:spTree>
    <p:extLst>
      <p:ext uri="{BB962C8B-B14F-4D97-AF65-F5344CB8AC3E}">
        <p14:creationId xmlns:p14="http://schemas.microsoft.com/office/powerpoint/2010/main" val="285366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s-ES" altLang="tr-TR"/>
          </a:p>
        </p:txBody>
      </p:sp>
      <p:sp>
        <p:nvSpPr>
          <p:cNvPr id="6" name="Footer Placeholder 5"/>
          <p:cNvSpPr>
            <a:spLocks noGrp="1"/>
          </p:cNvSpPr>
          <p:nvPr>
            <p:ph type="ftr" sz="quarter" idx="11"/>
          </p:nvPr>
        </p:nvSpPr>
        <p:spPr/>
        <p:txBody>
          <a:bodyPr/>
          <a:lstStyle/>
          <a:p>
            <a:pPr>
              <a:defRPr/>
            </a:pPr>
            <a:endParaRPr lang="es-ES" altLang="tr-TR"/>
          </a:p>
        </p:txBody>
      </p:sp>
      <p:sp>
        <p:nvSpPr>
          <p:cNvPr id="7" name="Slide Number Placeholder 6"/>
          <p:cNvSpPr>
            <a:spLocks noGrp="1"/>
          </p:cNvSpPr>
          <p:nvPr>
            <p:ph type="sldNum" sz="quarter" idx="12"/>
          </p:nvPr>
        </p:nvSpPr>
        <p:spPr/>
        <p:txBody>
          <a:bodyPr/>
          <a:lstStyle/>
          <a:p>
            <a:pPr>
              <a:defRPr/>
            </a:pPr>
            <a:fld id="{E26589A7-25F0-41E4-9B21-67B872DC4489}" type="slidenum">
              <a:rPr lang="es-ES" altLang="tr-TR" smtClean="0"/>
              <a:pPr>
                <a:defRPr/>
              </a:pPr>
              <a:t>‹#›</a:t>
            </a:fld>
            <a:endParaRPr lang="es-ES" altLang="tr-TR"/>
          </a:p>
        </p:txBody>
      </p:sp>
    </p:spTree>
    <p:extLst>
      <p:ext uri="{BB962C8B-B14F-4D97-AF65-F5344CB8AC3E}">
        <p14:creationId xmlns:p14="http://schemas.microsoft.com/office/powerpoint/2010/main" val="344686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es-ES" altLang="tr-TR"/>
          </a:p>
        </p:txBody>
      </p:sp>
      <p:sp>
        <p:nvSpPr>
          <p:cNvPr id="6" name="Footer Placeholder 5"/>
          <p:cNvSpPr>
            <a:spLocks noGrp="1"/>
          </p:cNvSpPr>
          <p:nvPr>
            <p:ph type="ftr" sz="quarter" idx="11"/>
          </p:nvPr>
        </p:nvSpPr>
        <p:spPr/>
        <p:txBody>
          <a:bodyPr/>
          <a:lstStyle/>
          <a:p>
            <a:pPr>
              <a:defRPr/>
            </a:pPr>
            <a:endParaRPr lang="es-ES" altLang="tr-TR"/>
          </a:p>
        </p:txBody>
      </p:sp>
      <p:sp>
        <p:nvSpPr>
          <p:cNvPr id="7" name="Slide Number Placeholder 6"/>
          <p:cNvSpPr>
            <a:spLocks noGrp="1"/>
          </p:cNvSpPr>
          <p:nvPr>
            <p:ph type="sldNum" sz="quarter" idx="12"/>
          </p:nvPr>
        </p:nvSpPr>
        <p:spPr/>
        <p:txBody>
          <a:bodyPr/>
          <a:lstStyle/>
          <a:p>
            <a:pPr>
              <a:defRPr/>
            </a:pPr>
            <a:fld id="{9E38F190-EDCE-4463-9A50-ED71C745B035}" type="slidenum">
              <a:rPr lang="es-ES" altLang="tr-TR" smtClean="0"/>
              <a:pPr>
                <a:defRPr/>
              </a:pPr>
              <a:t>‹#›</a:t>
            </a:fld>
            <a:endParaRPr lang="es-ES" altLang="tr-TR"/>
          </a:p>
        </p:txBody>
      </p:sp>
    </p:spTree>
    <p:extLst>
      <p:ext uri="{BB962C8B-B14F-4D97-AF65-F5344CB8AC3E}">
        <p14:creationId xmlns:p14="http://schemas.microsoft.com/office/powerpoint/2010/main" val="360752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s-ES" alt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s-ES" alt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FBE12331-906B-4791-91D3-73642B7315C0}" type="slidenum">
              <a:rPr lang="es-ES" altLang="tr-TR" smtClean="0"/>
              <a:pPr>
                <a:defRPr/>
              </a:pPr>
              <a:t>‹#›</a:t>
            </a:fld>
            <a:endParaRPr lang="es-ES" altLang="tr-TR"/>
          </a:p>
        </p:txBody>
      </p:sp>
    </p:spTree>
    <p:extLst>
      <p:ext uri="{BB962C8B-B14F-4D97-AF65-F5344CB8AC3E}">
        <p14:creationId xmlns:p14="http://schemas.microsoft.com/office/powerpoint/2010/main" val="7665170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9"/>
          <p:cNvSpPr>
            <a:spLocks noChangeArrowheads="1"/>
          </p:cNvSpPr>
          <p:nvPr/>
        </p:nvSpPr>
        <p:spPr bwMode="auto">
          <a:xfrm>
            <a:off x="1872827" y="3576170"/>
            <a:ext cx="5035550"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tr-TR" altLang="tr-TR" sz="1800" b="1" u="sng" dirty="0" smtClean="0">
                <a:solidFill>
                  <a:srgbClr val="000099"/>
                </a:solidFill>
                <a:effectLst>
                  <a:outerShdw blurRad="38100" dist="38100" dir="2700000" algn="tl">
                    <a:srgbClr val="000000">
                      <a:alpha val="43137"/>
                    </a:srgbClr>
                  </a:outerShdw>
                </a:effectLst>
              </a:rPr>
              <a:t>Çetin MEKİK</a:t>
            </a:r>
            <a:r>
              <a:rPr lang="tr-TR" altLang="tr-TR" sz="1800" b="1" dirty="0" smtClean="0">
                <a:solidFill>
                  <a:srgbClr val="000099"/>
                </a:solidFill>
                <a:effectLst>
                  <a:outerShdw blurRad="38100" dist="38100" dir="2700000" algn="tl">
                    <a:srgbClr val="000000">
                      <a:alpha val="43137"/>
                    </a:srgbClr>
                  </a:outerShdw>
                </a:effectLst>
              </a:rPr>
              <a:t>, İlke DENİZ</a:t>
            </a:r>
          </a:p>
          <a:p>
            <a:pPr algn="ctr" eaLnBrk="1" hangingPunct="1">
              <a:spcBef>
                <a:spcPct val="0"/>
              </a:spcBef>
              <a:buFontTx/>
              <a:buNone/>
              <a:defRPr/>
            </a:pPr>
            <a:endParaRPr lang="tr-TR" altLang="tr-TR" sz="1800" b="1" dirty="0" smtClean="0">
              <a:solidFill>
                <a:srgbClr val="000099"/>
              </a:solidFill>
              <a:effectLst>
                <a:outerShdw blurRad="38100" dist="38100" dir="2700000" algn="tl">
                  <a:srgbClr val="000000">
                    <a:alpha val="43137"/>
                  </a:srgbClr>
                </a:outerShdw>
              </a:effectLst>
            </a:endParaRPr>
          </a:p>
          <a:p>
            <a:pPr algn="ctr" eaLnBrk="1" hangingPunct="1">
              <a:spcBef>
                <a:spcPct val="0"/>
              </a:spcBef>
              <a:buFontTx/>
              <a:buNone/>
              <a:defRPr/>
            </a:pPr>
            <a:r>
              <a:rPr lang="tr-TR" altLang="tr-TR" sz="1800" b="1" dirty="0" smtClean="0">
                <a:solidFill>
                  <a:schemeClr val="accent6">
                    <a:lumMod val="50000"/>
                  </a:schemeClr>
                </a:solidFill>
                <a:effectLst>
                  <a:outerShdw blurRad="38100" dist="38100" dir="2700000" algn="tl">
                    <a:srgbClr val="000000">
                      <a:alpha val="43137"/>
                    </a:srgbClr>
                  </a:outerShdw>
                </a:effectLst>
              </a:rPr>
              <a:t>Zonguldak Bülent Ecevit Üniversitesi, Mühendislik Fakültesi, </a:t>
            </a:r>
          </a:p>
          <a:p>
            <a:pPr algn="ctr" eaLnBrk="1" hangingPunct="1">
              <a:spcBef>
                <a:spcPct val="0"/>
              </a:spcBef>
              <a:buFontTx/>
              <a:buNone/>
              <a:defRPr/>
            </a:pPr>
            <a:r>
              <a:rPr lang="tr-TR" altLang="tr-TR" sz="1800" b="1" dirty="0" err="1" smtClean="0">
                <a:solidFill>
                  <a:schemeClr val="accent6">
                    <a:lumMod val="50000"/>
                  </a:schemeClr>
                </a:solidFill>
                <a:effectLst>
                  <a:outerShdw blurRad="38100" dist="38100" dir="2700000" algn="tl">
                    <a:srgbClr val="000000">
                      <a:alpha val="43137"/>
                    </a:srgbClr>
                  </a:outerShdw>
                </a:effectLst>
              </a:rPr>
              <a:t>Geomatik</a:t>
            </a:r>
            <a:r>
              <a:rPr lang="tr-TR" altLang="tr-TR" sz="1800" b="1" dirty="0" smtClean="0">
                <a:solidFill>
                  <a:schemeClr val="accent6">
                    <a:lumMod val="50000"/>
                  </a:schemeClr>
                </a:solidFill>
                <a:effectLst>
                  <a:outerShdw blurRad="38100" dist="38100" dir="2700000" algn="tl">
                    <a:srgbClr val="000000">
                      <a:alpha val="43137"/>
                    </a:srgbClr>
                  </a:outerShdw>
                </a:effectLst>
              </a:rPr>
              <a:t> Mühendisliği Bölümü</a:t>
            </a:r>
            <a:endParaRPr lang="es-ES" altLang="tr-TR" sz="1800" b="1" dirty="0" smtClean="0">
              <a:solidFill>
                <a:schemeClr val="accent6">
                  <a:lumMod val="50000"/>
                </a:schemeClr>
              </a:solidFill>
              <a:effectLst>
                <a:outerShdw blurRad="38100" dist="38100" dir="2700000" algn="tl">
                  <a:srgbClr val="000000">
                    <a:alpha val="43137"/>
                  </a:srgbClr>
                </a:outerShdw>
              </a:effectLst>
            </a:endParaRPr>
          </a:p>
        </p:txBody>
      </p:sp>
      <p:grpSp>
        <p:nvGrpSpPr>
          <p:cNvPr id="3" name="Grup 2"/>
          <p:cNvGrpSpPr/>
          <p:nvPr/>
        </p:nvGrpSpPr>
        <p:grpSpPr>
          <a:xfrm>
            <a:off x="-116812" y="0"/>
            <a:ext cx="2826084" cy="1152128"/>
            <a:chOff x="-36513" y="-79375"/>
            <a:chExt cx="5094911" cy="2559474"/>
          </a:xfrm>
        </p:grpSpPr>
        <p:pic>
          <p:nvPicPr>
            <p:cNvPr id="3076" name="Resim 2"/>
            <p:cNvPicPr>
              <a:picLocks noChangeAspect="1"/>
            </p:cNvPicPr>
            <p:nvPr/>
          </p:nvPicPr>
          <p:blipFill>
            <a:blip r:embed="rId2">
              <a:extLst>
                <a:ext uri="{28A0092B-C50C-407E-A947-70E740481C1C}">
                  <a14:useLocalDpi xmlns:a14="http://schemas.microsoft.com/office/drawing/2010/main" val="0"/>
                </a:ext>
              </a:extLst>
            </a:blip>
            <a:srcRect l="2664" r="20074"/>
            <a:stretch>
              <a:fillRect/>
            </a:stretch>
          </p:blipFill>
          <p:spPr bwMode="auto">
            <a:xfrm>
              <a:off x="1894678" y="-79375"/>
              <a:ext cx="165576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Metin kutusu 7"/>
            <p:cNvSpPr txBox="1">
              <a:spLocks noChangeArrowheads="1"/>
            </p:cNvSpPr>
            <p:nvPr/>
          </p:nvSpPr>
          <p:spPr bwMode="auto">
            <a:xfrm>
              <a:off x="-36513" y="1958976"/>
              <a:ext cx="5094911" cy="52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tr-TR" altLang="tr-TR" sz="1200" b="1" dirty="0" smtClean="0">
                  <a:solidFill>
                    <a:srgbClr val="002060"/>
                  </a:solidFill>
                  <a:effectLst>
                    <a:outerShdw blurRad="38100" dist="38100" dir="2700000" algn="tl">
                      <a:srgbClr val="000000">
                        <a:alpha val="43137"/>
                      </a:srgbClr>
                    </a:outerShdw>
                  </a:effectLst>
                </a:rPr>
                <a:t>ZONGULDAK BÜLENT ECEVİT ÜNİVERSİTESİ</a:t>
              </a:r>
            </a:p>
          </p:txBody>
        </p:sp>
      </p:grpSp>
      <p:sp>
        <p:nvSpPr>
          <p:cNvPr id="6" name="Unvan 2"/>
          <p:cNvSpPr txBox="1">
            <a:spLocks/>
          </p:cNvSpPr>
          <p:nvPr/>
        </p:nvSpPr>
        <p:spPr>
          <a:xfrm>
            <a:off x="827584" y="3068960"/>
            <a:ext cx="7773338" cy="15961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fontAlgn="auto">
              <a:spcAft>
                <a:spcPts val="0"/>
              </a:spcAft>
            </a:pPr>
            <a:endParaRPr lang="tr-TR" dirty="0"/>
          </a:p>
        </p:txBody>
      </p:sp>
      <p:sp>
        <p:nvSpPr>
          <p:cNvPr id="2" name="Rectangle 1"/>
          <p:cNvSpPr>
            <a:spLocks noChangeArrowheads="1"/>
          </p:cNvSpPr>
          <p:nvPr/>
        </p:nvSpPr>
        <p:spPr bwMode="auto">
          <a:xfrm>
            <a:off x="1328114" y="2116715"/>
            <a:ext cx="727280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smtClean="0">
                <a:ln>
                  <a:noFill/>
                </a:ln>
                <a:solidFill>
                  <a:srgbClr val="99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GNSS Gözlemleriyle PWV Kestirimi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smtClean="0">
                <a:ln>
                  <a:noFill/>
                </a:ln>
                <a:solidFill>
                  <a:srgbClr val="99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 Türkiye için Geliştirilen Modeller</a:t>
            </a:r>
            <a:endParaRPr kumimoji="0" lang="tr-TR" altLang="tr-TR" sz="3200" b="0" i="0" u="none" strike="noStrike" cap="none" normalizeH="0" baseline="0" dirty="0" smtClean="0">
              <a:ln>
                <a:noFill/>
              </a:ln>
              <a:solidFill>
                <a:srgbClr val="990000"/>
              </a:solidFill>
              <a:effectLst>
                <a:outerShdw blurRad="38100" dist="38100" dir="2700000" algn="tl">
                  <a:srgbClr val="000000">
                    <a:alpha val="43137"/>
                  </a:srgbClr>
                </a:outerShdw>
              </a:effectLst>
            </a:endParaRPr>
          </a:p>
        </p:txBody>
      </p:sp>
      <p:pic>
        <p:nvPicPr>
          <p:cNvPr id="10243" name="Picture 3" descr="http://atasam.atauni.edu.tr/wp-content/uploads/2018/12/AstroMeteo2019.jpg"/>
          <p:cNvPicPr>
            <a:picLocks noChangeAspect="1" noChangeArrowheads="1"/>
          </p:cNvPicPr>
          <p:nvPr/>
        </p:nvPicPr>
        <p:blipFill rotWithShape="1">
          <a:blip r:embed="rId3">
            <a:extLst>
              <a:ext uri="{28A0092B-C50C-407E-A947-70E740481C1C}">
                <a14:useLocalDpi xmlns:a14="http://schemas.microsoft.com/office/drawing/2010/main" val="0"/>
              </a:ext>
            </a:extLst>
          </a:blip>
          <a:srcRect b="65039"/>
          <a:stretch/>
        </p:blipFill>
        <p:spPr bwMode="auto">
          <a:xfrm>
            <a:off x="5563479" y="0"/>
            <a:ext cx="3611191" cy="1321902"/>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p:cNvSpPr>
            <a:spLocks noGrp="1"/>
          </p:cNvSpPr>
          <p:nvPr>
            <p:ph type="sldNum" sz="quarter" idx="12"/>
          </p:nvPr>
        </p:nvSpPr>
        <p:spPr/>
        <p:txBody>
          <a:bodyPr/>
          <a:lstStyle/>
          <a:p>
            <a:pPr>
              <a:defRPr/>
            </a:pPr>
            <a:fld id="{CCA21D3D-F297-4F55-B9DD-1AA11AD4B097}" type="slidenum">
              <a:rPr lang="es-ES" altLang="tr-TR" smtClean="0"/>
              <a:pPr>
                <a:defRPr/>
              </a:pPr>
              <a:t>1</a:t>
            </a:fld>
            <a:endParaRPr lang="es-ES" altLang="tr-TR"/>
          </a:p>
        </p:txBody>
      </p:sp>
      <p:sp>
        <p:nvSpPr>
          <p:cNvPr id="8" name="Metin kutusu 7"/>
          <p:cNvSpPr txBox="1"/>
          <p:nvPr/>
        </p:nvSpPr>
        <p:spPr>
          <a:xfrm>
            <a:off x="2157969" y="5815233"/>
            <a:ext cx="5112568" cy="1015663"/>
          </a:xfrm>
          <a:prstGeom prst="rect">
            <a:avLst/>
          </a:prstGeom>
          <a:noFill/>
        </p:spPr>
        <p:txBody>
          <a:bodyPr wrap="square" rtlCol="0">
            <a:spAutoFit/>
          </a:bodyPr>
          <a:lstStyle/>
          <a:p>
            <a:pPr algn="ctr"/>
            <a:r>
              <a:rPr lang="tr-TR" sz="2000" b="1" dirty="0" err="1" smtClean="0">
                <a:solidFill>
                  <a:srgbClr val="7030A0"/>
                </a:solidFill>
                <a:effectLst>
                  <a:outerShdw blurRad="38100" dist="38100" dir="2700000" algn="tl">
                    <a:srgbClr val="000000">
                      <a:alpha val="43137"/>
                    </a:srgbClr>
                  </a:outerShdw>
                </a:effectLst>
              </a:rPr>
              <a:t>AstroMeteo</a:t>
            </a:r>
            <a:r>
              <a:rPr lang="tr-TR" sz="2000" b="1" dirty="0" smtClean="0">
                <a:solidFill>
                  <a:srgbClr val="7030A0"/>
                </a:solidFill>
                <a:effectLst>
                  <a:outerShdw blurRad="38100" dist="38100" dir="2700000" algn="tl">
                    <a:srgbClr val="000000">
                      <a:alpha val="43137"/>
                    </a:srgbClr>
                  </a:outerShdw>
                </a:effectLst>
              </a:rPr>
              <a:t> </a:t>
            </a:r>
            <a:r>
              <a:rPr lang="tr-TR" sz="2000" b="1" dirty="0" err="1" smtClean="0">
                <a:solidFill>
                  <a:srgbClr val="7030A0"/>
                </a:solidFill>
                <a:effectLst>
                  <a:outerShdw blurRad="38100" dist="38100" dir="2700000" algn="tl">
                    <a:srgbClr val="000000">
                      <a:alpha val="43137"/>
                    </a:srgbClr>
                  </a:outerShdw>
                </a:effectLst>
              </a:rPr>
              <a:t>Çalıştayı</a:t>
            </a:r>
            <a:endParaRPr lang="tr-TR" sz="2000" b="1" dirty="0" smtClean="0">
              <a:solidFill>
                <a:srgbClr val="7030A0"/>
              </a:solidFill>
              <a:effectLst>
                <a:outerShdw blurRad="38100" dist="38100" dir="2700000" algn="tl">
                  <a:srgbClr val="000000">
                    <a:alpha val="43137"/>
                  </a:srgbClr>
                </a:outerShdw>
              </a:effectLst>
            </a:endParaRPr>
          </a:p>
          <a:p>
            <a:pPr algn="ctr"/>
            <a:r>
              <a:rPr lang="tr-TR" sz="2000" b="1" dirty="0" smtClean="0">
                <a:solidFill>
                  <a:srgbClr val="7030A0"/>
                </a:solidFill>
                <a:effectLst>
                  <a:outerShdw blurRad="38100" dist="38100" dir="2700000" algn="tl">
                    <a:srgbClr val="000000">
                      <a:alpha val="43137"/>
                    </a:srgbClr>
                  </a:outerShdw>
                </a:effectLst>
              </a:rPr>
              <a:t>Atatürk </a:t>
            </a:r>
            <a:r>
              <a:rPr lang="tr-TR" sz="2000" b="1" dirty="0" err="1" smtClean="0">
                <a:solidFill>
                  <a:srgbClr val="7030A0"/>
                </a:solidFill>
                <a:effectLst>
                  <a:outerShdw blurRad="38100" dist="38100" dir="2700000" algn="tl">
                    <a:srgbClr val="000000">
                      <a:alpha val="43137"/>
                    </a:srgbClr>
                  </a:outerShdw>
                </a:effectLst>
              </a:rPr>
              <a:t>Üniv</a:t>
            </a:r>
            <a:r>
              <a:rPr lang="tr-TR" sz="2000" b="1" dirty="0" smtClean="0">
                <a:solidFill>
                  <a:srgbClr val="7030A0"/>
                </a:solidFill>
                <a:effectLst>
                  <a:outerShdw blurRad="38100" dist="38100" dir="2700000" algn="tl">
                    <a:srgbClr val="000000">
                      <a:alpha val="43137"/>
                    </a:srgbClr>
                  </a:outerShdw>
                </a:effectLst>
              </a:rPr>
              <a:t>. ATASAM- Erzurum</a:t>
            </a:r>
          </a:p>
          <a:p>
            <a:pPr algn="ctr"/>
            <a:r>
              <a:rPr lang="tr-TR" sz="2000" b="1" dirty="0" smtClean="0">
                <a:solidFill>
                  <a:srgbClr val="7030A0"/>
                </a:solidFill>
                <a:effectLst>
                  <a:outerShdw blurRad="38100" dist="38100" dir="2700000" algn="tl">
                    <a:srgbClr val="000000">
                      <a:alpha val="43137"/>
                    </a:srgbClr>
                  </a:outerShdw>
                </a:effectLst>
              </a:rPr>
              <a:t>1-2 Şubat 2019</a:t>
            </a:r>
            <a:endParaRPr lang="tr-TR" sz="2000" b="1" dirty="0">
              <a:solidFill>
                <a:srgbClr val="7030A0"/>
              </a:solidFill>
              <a:effectLst>
                <a:outerShdw blurRad="38100" dist="38100" dir="2700000" algn="tl">
                  <a:srgbClr val="000000">
                    <a:alpha val="43137"/>
                  </a:srgbClr>
                </a:outerShdw>
              </a:effectLst>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188913"/>
            <a:ext cx="8229600" cy="981075"/>
          </a:xfrm>
        </p:spPr>
        <p:txBody>
          <a:bodyPr/>
          <a:lstStyle/>
          <a:p>
            <a:pPr eaLnBrk="1" hangingPunct="1"/>
            <a:r>
              <a:rPr lang="tr-TR" altLang="tr-TR" dirty="0" err="1" smtClean="0">
                <a:solidFill>
                  <a:srgbClr val="C00000"/>
                </a:solidFill>
                <a:effectLst>
                  <a:outerShdw blurRad="38100" dist="38100" dir="2700000" algn="tl">
                    <a:srgbClr val="000000">
                      <a:alpha val="43137"/>
                    </a:srgbClr>
                  </a:outerShdw>
                </a:effectLst>
              </a:rPr>
              <a:t>YoğuşaBİLİR</a:t>
            </a:r>
            <a:r>
              <a:rPr lang="tr-TR" altLang="tr-TR" dirty="0" smtClean="0">
                <a:solidFill>
                  <a:srgbClr val="C00000"/>
                </a:solidFill>
                <a:effectLst>
                  <a:outerShdw blurRad="38100" dist="38100" dir="2700000" algn="tl">
                    <a:srgbClr val="000000">
                      <a:alpha val="43137"/>
                    </a:srgbClr>
                  </a:outerShdw>
                </a:effectLst>
              </a:rPr>
              <a:t> Su Buharı</a:t>
            </a:r>
          </a:p>
        </p:txBody>
      </p:sp>
      <p:pic>
        <p:nvPicPr>
          <p:cNvPr id="6147" name="Resim 10"/>
          <p:cNvPicPr>
            <a:picLocks noChangeAspect="1" noChangeArrowheads="1"/>
          </p:cNvPicPr>
          <p:nvPr/>
        </p:nvPicPr>
        <p:blipFill>
          <a:blip r:embed="rId3">
            <a:extLst>
              <a:ext uri="{28A0092B-C50C-407E-A947-70E740481C1C}">
                <a14:useLocalDpi xmlns:a14="http://schemas.microsoft.com/office/drawing/2010/main" val="0"/>
              </a:ext>
            </a:extLst>
          </a:blip>
          <a:srcRect l="7362" t="17381" r="43550" b="17545"/>
          <a:stretch>
            <a:fillRect/>
          </a:stretch>
        </p:blipFill>
        <p:spPr bwMode="auto">
          <a:xfrm>
            <a:off x="0" y="1988840"/>
            <a:ext cx="4117975" cy="44706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Unvan 1"/>
          <p:cNvSpPr txBox="1">
            <a:spLocks/>
          </p:cNvSpPr>
          <p:nvPr/>
        </p:nvSpPr>
        <p:spPr bwMode="auto">
          <a:xfrm>
            <a:off x="-300038" y="981075"/>
            <a:ext cx="5735638"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tr-TR" sz="2800" dirty="0" err="1" smtClean="0">
                <a:solidFill>
                  <a:schemeClr val="accent6">
                    <a:lumMod val="50000"/>
                  </a:schemeClr>
                </a:solidFill>
              </a:rPr>
              <a:t>Radyosonda</a:t>
            </a:r>
            <a:r>
              <a:rPr lang="tr-TR" sz="2800" dirty="0" smtClean="0">
                <a:solidFill>
                  <a:schemeClr val="accent6">
                    <a:lumMod val="50000"/>
                  </a:schemeClr>
                </a:solidFill>
              </a:rPr>
              <a:t> Profil Gözlemleri</a:t>
            </a:r>
            <a:endParaRPr lang="tr-TR" sz="2800" dirty="0">
              <a:solidFill>
                <a:schemeClr val="accent6">
                  <a:lumMod val="50000"/>
                </a:schemeClr>
              </a:solidFill>
            </a:endParaRPr>
          </a:p>
        </p:txBody>
      </p:sp>
      <p:pic>
        <p:nvPicPr>
          <p:cNvPr id="6149" name="Resim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6488" y="0"/>
            <a:ext cx="168751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Resim 1"/>
          <p:cNvPicPr>
            <a:picLocks noChangeAspect="1"/>
          </p:cNvPicPr>
          <p:nvPr/>
        </p:nvPicPr>
        <p:blipFill>
          <a:blip r:embed="rId5">
            <a:extLst>
              <a:ext uri="{28A0092B-C50C-407E-A947-70E740481C1C}">
                <a14:useLocalDpi xmlns:a14="http://schemas.microsoft.com/office/drawing/2010/main" val="0"/>
              </a:ext>
            </a:extLst>
          </a:blip>
          <a:srcRect l="3246" t="8076" r="2454" b="4019"/>
          <a:stretch>
            <a:fillRect/>
          </a:stretch>
        </p:blipFill>
        <p:spPr bwMode="auto">
          <a:xfrm>
            <a:off x="4356100" y="3206750"/>
            <a:ext cx="44815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754784" y="6156012"/>
            <a:ext cx="2839239" cy="369332"/>
          </a:xfrm>
          <a:prstGeom prst="rect">
            <a:avLst/>
          </a:prstGeom>
          <a:noFill/>
        </p:spPr>
        <p:txBody>
          <a:bodyPr wrap="none" rtlCol="0">
            <a:spAutoFit/>
          </a:bodyPr>
          <a:lstStyle/>
          <a:p>
            <a:r>
              <a:rPr lang="tr-TR" b="1" dirty="0" smtClean="0">
                <a:solidFill>
                  <a:srgbClr val="7030A0"/>
                </a:solidFill>
              </a:rPr>
              <a:t>Bir gözlem profil örneği </a:t>
            </a:r>
            <a:endParaRPr lang="tr-TR" b="1" dirty="0">
              <a:solidFill>
                <a:srgbClr val="7030A0"/>
              </a:solidFill>
            </a:endParaRPr>
          </a:p>
        </p:txBody>
      </p:sp>
      <p:sp>
        <p:nvSpPr>
          <p:cNvPr id="5" name="Slayt Numarası Yer Tutucusu 4"/>
          <p:cNvSpPr>
            <a:spLocks noGrp="1"/>
          </p:cNvSpPr>
          <p:nvPr>
            <p:ph type="sldNum" sz="quarter" idx="12"/>
          </p:nvPr>
        </p:nvSpPr>
        <p:spPr>
          <a:xfrm>
            <a:off x="8551032" y="6435867"/>
            <a:ext cx="573161" cy="365125"/>
          </a:xfrm>
        </p:spPr>
        <p:txBody>
          <a:bodyPr/>
          <a:lstStyle/>
          <a:p>
            <a:pPr>
              <a:defRPr/>
            </a:pPr>
            <a:fld id="{FC32A965-E450-4AFB-ACD3-0712C929ACEE}" type="slidenum">
              <a:rPr lang="es-ES" altLang="tr-TR" sz="1200" b="1" smtClean="0"/>
              <a:pPr>
                <a:defRPr/>
              </a:pPr>
              <a:t>10</a:t>
            </a:fld>
            <a:endParaRPr lang="es-ES" altLang="tr-TR" sz="1200" b="1"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p:txBody>
          <a:bodyPr/>
          <a:lstStyle/>
          <a:p>
            <a:r>
              <a:rPr lang="tr-TR" altLang="tr-TR" dirty="0" smtClean="0">
                <a:solidFill>
                  <a:srgbClr val="C00000"/>
                </a:solidFill>
                <a:effectLst>
                  <a:outerShdw blurRad="38100" dist="38100" dir="2700000" algn="tl">
                    <a:srgbClr val="000000">
                      <a:alpha val="43137"/>
                    </a:srgbClr>
                  </a:outerShdw>
                </a:effectLst>
              </a:rPr>
              <a:t>GPS </a:t>
            </a:r>
            <a:r>
              <a:rPr lang="tr-TR" altLang="tr-TR" dirty="0" err="1" smtClean="0">
                <a:solidFill>
                  <a:srgbClr val="C00000"/>
                </a:solidFill>
                <a:effectLst>
                  <a:outerShdw blurRad="38100" dist="38100" dir="2700000" algn="tl">
                    <a:srgbClr val="000000">
                      <a:alpha val="43137"/>
                    </a:srgbClr>
                  </a:outerShdw>
                </a:effectLst>
              </a:rPr>
              <a:t>İLe</a:t>
            </a:r>
            <a:r>
              <a:rPr lang="tr-TR" altLang="tr-TR" dirty="0" smtClean="0">
                <a:solidFill>
                  <a:srgbClr val="C00000"/>
                </a:solidFill>
                <a:effectLst>
                  <a:outerShdw blurRad="38100" dist="38100" dir="2700000" algn="tl">
                    <a:srgbClr val="000000">
                      <a:alpha val="43137"/>
                    </a:srgbClr>
                  </a:outerShdw>
                </a:effectLst>
              </a:rPr>
              <a:t> </a:t>
            </a:r>
            <a:r>
              <a:rPr lang="tr-TR" altLang="tr-TR" dirty="0" err="1" smtClean="0">
                <a:solidFill>
                  <a:srgbClr val="C00000"/>
                </a:solidFill>
                <a:effectLst>
                  <a:outerShdw blurRad="38100" dist="38100" dir="2700000" algn="tl">
                    <a:srgbClr val="000000">
                      <a:alpha val="43137"/>
                    </a:srgbClr>
                  </a:outerShdw>
                </a:effectLst>
              </a:rPr>
              <a:t>AtmosferİK</a:t>
            </a:r>
            <a:r>
              <a:rPr lang="tr-TR" altLang="tr-TR" dirty="0" smtClean="0">
                <a:solidFill>
                  <a:srgbClr val="C00000"/>
                </a:solidFill>
                <a:effectLst>
                  <a:outerShdw blurRad="38100" dist="38100" dir="2700000" algn="tl">
                    <a:srgbClr val="000000">
                      <a:alpha val="43137"/>
                    </a:srgbClr>
                  </a:outerShdw>
                </a:effectLst>
              </a:rPr>
              <a:t> Su Buharı KESTİRİMİ</a:t>
            </a:r>
          </a:p>
        </p:txBody>
      </p:sp>
      <p:sp>
        <p:nvSpPr>
          <p:cNvPr id="13315" name="İçerik Yer Tutucusu 3"/>
          <p:cNvSpPr>
            <a:spLocks noGrp="1"/>
          </p:cNvSpPr>
          <p:nvPr>
            <p:ph sz="quarter" idx="13"/>
          </p:nvPr>
        </p:nvSpPr>
        <p:spPr>
          <a:xfrm>
            <a:off x="539552" y="2286262"/>
            <a:ext cx="7772870" cy="1266595"/>
          </a:xfrm>
        </p:spPr>
        <p:txBody>
          <a:bodyPr>
            <a:noAutofit/>
          </a:bodyPr>
          <a:lstStyle/>
          <a:p>
            <a:r>
              <a:rPr lang="tr-TR" altLang="tr-TR" sz="2400" dirty="0" smtClean="0"/>
              <a:t>2011 YILINDAKİ </a:t>
            </a:r>
            <a:r>
              <a:rPr lang="tr-TR" altLang="tr-TR" sz="2400" dirty="0" err="1" smtClean="0"/>
              <a:t>radyosonda</a:t>
            </a:r>
            <a:r>
              <a:rPr lang="tr-TR" altLang="tr-TR" sz="2400" dirty="0" smtClean="0"/>
              <a:t> </a:t>
            </a:r>
            <a:r>
              <a:rPr lang="tr-TR" altLang="tr-TR" sz="2400" dirty="0" err="1" smtClean="0"/>
              <a:t>İSTasyonunun</a:t>
            </a:r>
            <a:r>
              <a:rPr lang="tr-TR" altLang="tr-TR" sz="2400" dirty="0" smtClean="0"/>
              <a:t> 4.103 </a:t>
            </a:r>
            <a:r>
              <a:rPr lang="tr-TR" altLang="tr-TR" sz="2400" dirty="0" err="1" smtClean="0"/>
              <a:t>radyosonda</a:t>
            </a:r>
            <a:r>
              <a:rPr lang="tr-TR" altLang="tr-TR" sz="2400" dirty="0" smtClean="0"/>
              <a:t> PROFİLLERİ PROFİL ANALİZİ ALGORİTMASI İLE DEĞERLENDİRİLMİŞTİR.</a:t>
            </a:r>
          </a:p>
          <a:p>
            <a:endParaRPr lang="tr-TR" altLang="tr-TR" sz="2400" dirty="0" smtClean="0"/>
          </a:p>
        </p:txBody>
      </p:sp>
      <p:graphicFrame>
        <p:nvGraphicFramePr>
          <p:cNvPr id="5" name="Diyagram 4"/>
          <p:cNvGraphicFramePr/>
          <p:nvPr>
            <p:extLst>
              <p:ext uri="{D42A27DB-BD31-4B8C-83A1-F6EECF244321}">
                <p14:modId xmlns:p14="http://schemas.microsoft.com/office/powerpoint/2010/main" val="3454296540"/>
              </p:ext>
            </p:extLst>
          </p:nvPr>
        </p:nvGraphicFramePr>
        <p:xfrm>
          <a:off x="319482" y="3633688"/>
          <a:ext cx="8505035" cy="268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a:xfrm>
            <a:off x="8537936" y="6397543"/>
            <a:ext cx="573161" cy="365125"/>
          </a:xfrm>
        </p:spPr>
        <p:txBody>
          <a:bodyPr/>
          <a:lstStyle/>
          <a:p>
            <a:pPr>
              <a:defRPr/>
            </a:pPr>
            <a:fld id="{FC32A965-E450-4AFB-ACD3-0712C929ACEE}" type="slidenum">
              <a:rPr lang="es-ES" altLang="tr-TR" sz="1200" b="1" smtClean="0"/>
              <a:pPr>
                <a:defRPr/>
              </a:pPr>
              <a:t>11</a:t>
            </a:fld>
            <a:endParaRPr lang="es-ES" altLang="tr-TR" sz="1200" b="1"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Dikdörtgen 5"/>
              <p:cNvSpPr/>
              <p:nvPr/>
            </p:nvSpPr>
            <p:spPr bwMode="auto">
              <a:xfrm>
                <a:off x="539552" y="1103093"/>
                <a:ext cx="8782564" cy="3694059"/>
              </a:xfrm>
              <a:prstGeom prst="rect">
                <a:avLst/>
              </a:prstGeom>
              <a:noFill/>
              <a:ln w="104775">
                <a:noFill/>
                <a:prstDash val="sysDash"/>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1" hangingPunct="1">
                  <a:lnSpc>
                    <a:spcPct val="110000"/>
                  </a:lnSpc>
                </a:pPr>
                <a:r>
                  <a:rPr lang="tr-TR" sz="32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Türkiye için </a:t>
                </a:r>
                <a:r>
                  <a:rPr lang="tr-TR" sz="32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T</a:t>
                </a:r>
                <a:r>
                  <a:rPr lang="tr-TR" sz="3200" b="1" baseline="-25000"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m</a:t>
                </a:r>
                <a:r>
                  <a:rPr lang="tr-TR" sz="32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ve Q dönüşüm modelleri</a:t>
                </a:r>
              </a:p>
              <a:p>
                <a:pPr eaLnBrk="1" hangingPunct="1">
                  <a:lnSpc>
                    <a:spcPct val="110000"/>
                  </a:lnSpc>
                </a:pPr>
                <a:r>
                  <a:rPr lang="tr-TR" sz="3200" b="1" dirty="0" smtClean="0">
                    <a:solidFill>
                      <a:schemeClr val="tx1"/>
                    </a:solidFill>
                    <a:latin typeface="Arial" pitchFamily="34" charset="0"/>
                    <a:cs typeface="Arial" pitchFamily="34" charset="0"/>
                  </a:rPr>
                  <a:t> </a:t>
                </a:r>
              </a:p>
              <a:p>
                <a:pPr eaLnBrk="1" hangingPunct="1">
                  <a:lnSpc>
                    <a:spcPct val="110000"/>
                  </a:lnSpc>
                </a:pPr>
                <a:r>
                  <a:rPr lang="tr-TR" sz="2400" b="1" dirty="0" err="1" smtClean="0">
                    <a:solidFill>
                      <a:schemeClr val="tx1"/>
                    </a:solidFill>
                    <a:latin typeface="Arial" pitchFamily="34" charset="0"/>
                    <a:cs typeface="Arial" pitchFamily="34" charset="0"/>
                  </a:rPr>
                  <a:t>T</a:t>
                </a:r>
                <a:r>
                  <a:rPr lang="tr-TR" sz="2400" b="1" baseline="-25000" dirty="0" err="1" smtClean="0">
                    <a:solidFill>
                      <a:schemeClr val="tx1"/>
                    </a:solidFill>
                    <a:latin typeface="Arial" pitchFamily="34" charset="0"/>
                    <a:cs typeface="Arial" pitchFamily="34" charset="0"/>
                  </a:rPr>
                  <a:t>m</a:t>
                </a:r>
                <a:r>
                  <a:rPr lang="tr-TR" sz="2400" b="1" dirty="0" smtClean="0">
                    <a:solidFill>
                      <a:schemeClr val="tx1"/>
                    </a:solidFill>
                    <a:latin typeface="Arial" pitchFamily="34" charset="0"/>
                    <a:cs typeface="Arial" pitchFamily="34" charset="0"/>
                  </a:rPr>
                  <a:t>=48,546+0,796T</a:t>
                </a:r>
                <a:r>
                  <a:rPr lang="tr-TR" sz="2400" b="1" baseline="-25000" dirty="0" smtClean="0">
                    <a:solidFill>
                      <a:schemeClr val="tx1"/>
                    </a:solidFill>
                    <a:latin typeface="Arial" pitchFamily="34" charset="0"/>
                    <a:cs typeface="Arial" pitchFamily="34" charset="0"/>
                  </a:rPr>
                  <a:t>s</a:t>
                </a:r>
              </a:p>
              <a:p>
                <a:pPr eaLnBrk="1" hangingPunct="1">
                  <a:lnSpc>
                    <a:spcPct val="110000"/>
                  </a:lnSpc>
                </a:pPr>
                <a:endParaRPr lang="tr-TR" sz="3200" b="1" baseline="-25000" dirty="0" smtClean="0">
                  <a:solidFill>
                    <a:schemeClr val="tx1"/>
                  </a:solidFill>
                  <a:latin typeface="Arial" pitchFamily="34" charset="0"/>
                  <a:cs typeface="Arial" pitchFamily="34" charset="0"/>
                </a:endParaRPr>
              </a:p>
              <a:p>
                <a:pPr eaLnBrk="1" hangingPunct="1">
                  <a:lnSpc>
                    <a:spcPct val="110000"/>
                  </a:lnSpc>
                </a:pPr>
                <a:endParaRPr lang="tr-TR" sz="3200" b="1" baseline="-25000" dirty="0">
                  <a:solidFill>
                    <a:schemeClr val="tx1"/>
                  </a:solidFill>
                  <a:latin typeface="Arial" pitchFamily="34" charset="0"/>
                  <a:cs typeface="Arial" pitchFamily="34" charset="0"/>
                </a:endParaRPr>
              </a:p>
              <a:p>
                <a:pPr eaLnBrk="1" hangingPunct="1">
                  <a:lnSpc>
                    <a:spcPct val="110000"/>
                  </a:lnSpc>
                </a:pPr>
                <a14:m>
                  <m:oMath xmlns:m="http://schemas.openxmlformats.org/officeDocument/2006/math">
                    <m:sSub>
                      <m:sSubPr>
                        <m:ctrlPr>
                          <a:rPr lang="tr-TR" sz="2400" b="1" i="1">
                            <a:solidFill>
                              <a:schemeClr val="tx1"/>
                            </a:solidFill>
                            <a:latin typeface="Cambria Math" panose="02040503050406030204" pitchFamily="18" charset="0"/>
                            <a:cs typeface="Arial" pitchFamily="34" charset="0"/>
                          </a:rPr>
                        </m:ctrlPr>
                      </m:sSubPr>
                      <m:e>
                        <m:r>
                          <a:rPr lang="en-GB" sz="2400" b="1" i="1">
                            <a:solidFill>
                              <a:schemeClr val="tx1"/>
                            </a:solidFill>
                            <a:latin typeface="Cambria Math" panose="02040503050406030204" pitchFamily="18" charset="0"/>
                            <a:cs typeface="Arial" pitchFamily="34" charset="0"/>
                          </a:rPr>
                          <m:t>𝐐</m:t>
                        </m:r>
                      </m:e>
                      <m:sub>
                        <m:r>
                          <a:rPr lang="en-GB" sz="2400" b="1" i="1">
                            <a:solidFill>
                              <a:schemeClr val="tx1"/>
                            </a:solidFill>
                            <a:latin typeface="Cambria Math" panose="02040503050406030204" pitchFamily="18" charset="0"/>
                            <a:cs typeface="Arial" pitchFamily="34" charset="0"/>
                          </a:rPr>
                          <m:t>𝑩𝑬𝑼</m:t>
                        </m:r>
                      </m:sub>
                    </m:sSub>
                    <m:r>
                      <a:rPr lang="en-GB" sz="2400" b="1">
                        <a:solidFill>
                          <a:schemeClr val="tx1"/>
                        </a:solidFill>
                        <a:latin typeface="Cambria Math" panose="02040503050406030204" pitchFamily="18" charset="0"/>
                        <a:cs typeface="Arial" pitchFamily="34" charset="0"/>
                      </a:rPr>
                      <m:t>=</m:t>
                    </m:r>
                    <m:d>
                      <m:dPr>
                        <m:begChr m:val="["/>
                        <m:endChr m:val="]"/>
                        <m:ctrlPr>
                          <a:rPr lang="tr-TR" sz="2400" b="1" i="1">
                            <a:solidFill>
                              <a:schemeClr val="tx1"/>
                            </a:solidFill>
                            <a:latin typeface="Cambria Math" panose="02040503050406030204" pitchFamily="18" charset="0"/>
                            <a:cs typeface="Arial" pitchFamily="34" charset="0"/>
                          </a:rPr>
                        </m:ctrlPr>
                      </m:dPr>
                      <m:e>
                        <m:r>
                          <a:rPr lang="en-GB" sz="2400" b="1" i="1">
                            <a:solidFill>
                              <a:schemeClr val="tx1"/>
                            </a:solidFill>
                            <a:latin typeface="Cambria Math" panose="02040503050406030204" pitchFamily="18" charset="0"/>
                            <a:cs typeface="Arial" pitchFamily="34" charset="0"/>
                          </a:rPr>
                          <m:t>𝟓</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𝟕𝟎𝟓𝟑</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𝟎</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𝟎𝟎𝟔𝟕</m:t>
                        </m:r>
                        <m:r>
                          <a:rPr lang="en-GB" sz="2400" b="1">
                            <a:solidFill>
                              <a:schemeClr val="tx1"/>
                            </a:solidFill>
                            <a:latin typeface="Cambria Math" panose="02040503050406030204" pitchFamily="18" charset="0"/>
                            <a:cs typeface="Arial" pitchFamily="34" charset="0"/>
                          </a:rPr>
                          <m:t> (</m:t>
                        </m:r>
                        <m:sSub>
                          <m:sSubPr>
                            <m:ctrlPr>
                              <a:rPr lang="tr-TR" sz="2400" b="1" i="1">
                                <a:solidFill>
                                  <a:schemeClr val="tx1"/>
                                </a:solidFill>
                                <a:latin typeface="Cambria Math" panose="02040503050406030204" pitchFamily="18" charset="0"/>
                                <a:cs typeface="Arial" pitchFamily="34" charset="0"/>
                              </a:rPr>
                            </m:ctrlPr>
                          </m:sSubPr>
                          <m:e>
                            <m:r>
                              <a:rPr lang="en-GB" sz="2400" b="1" i="1">
                                <a:solidFill>
                                  <a:schemeClr val="tx1"/>
                                </a:solidFill>
                                <a:latin typeface="Cambria Math" panose="02040503050406030204" pitchFamily="18" charset="0"/>
                                <a:cs typeface="Arial" pitchFamily="34" charset="0"/>
                              </a:rPr>
                              <m:t>𝐓</m:t>
                            </m:r>
                          </m:e>
                          <m:sub>
                            <m:r>
                              <a:rPr lang="en-GB" sz="2400" b="1" i="1">
                                <a:solidFill>
                                  <a:schemeClr val="tx1"/>
                                </a:solidFill>
                                <a:latin typeface="Cambria Math" panose="02040503050406030204" pitchFamily="18" charset="0"/>
                                <a:cs typeface="Arial" pitchFamily="34" charset="0"/>
                              </a:rPr>
                              <m:t>𝐬</m:t>
                            </m:r>
                          </m:sub>
                        </m:sSub>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𝟐𝟖𝟕</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𝟕𝟔𝟐𝟎</m:t>
                        </m:r>
                      </m:e>
                    </m:d>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𝟎</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𝟎𝟏𝟑𝟎</m:t>
                    </m:r>
                    <m:r>
                      <a:rPr lang="en-GB" sz="2400" b="1">
                        <a:solidFill>
                          <a:schemeClr val="tx1"/>
                        </a:solidFill>
                        <a:latin typeface="Cambria Math" panose="02040503050406030204" pitchFamily="18" charset="0"/>
                        <a:cs typeface="Arial" pitchFamily="34" charset="0"/>
                      </a:rPr>
                      <m:t> </m:t>
                    </m:r>
                    <m:r>
                      <a:rPr lang="en-GB" sz="2400" b="1" i="1">
                        <a:solidFill>
                          <a:schemeClr val="tx1"/>
                        </a:solidFill>
                        <a:latin typeface="Cambria Math" panose="02040503050406030204" pitchFamily="18" charset="0"/>
                        <a:cs typeface="Arial" pitchFamily="34" charset="0"/>
                      </a:rPr>
                      <m:t>𝛉</m:t>
                    </m:r>
                    <m:r>
                      <a:rPr lang="en-GB" sz="2400" b="1">
                        <a:solidFill>
                          <a:schemeClr val="tx1"/>
                        </a:solidFill>
                        <a:latin typeface="Cambria Math" panose="02040503050406030204" pitchFamily="18" charset="0"/>
                        <a:cs typeface="Arial" pitchFamily="34" charset="0"/>
                      </a:rPr>
                      <m:t> +</m:t>
                    </m:r>
                    <m:r>
                      <a:rPr lang="en-GB" sz="2400" b="1" i="1">
                        <a:solidFill>
                          <a:schemeClr val="tx1"/>
                        </a:solidFill>
                        <a:latin typeface="Cambria Math" panose="02040503050406030204" pitchFamily="18" charset="0"/>
                        <a:cs typeface="Arial" pitchFamily="34" charset="0"/>
                      </a:rPr>
                      <m:t>𝟎</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𝟎𝟖𝟑𝟑</m:t>
                    </m:r>
                    <m:r>
                      <a:rPr lang="en-GB" sz="2400" b="1">
                        <a:solidFill>
                          <a:schemeClr val="tx1"/>
                        </a:solidFill>
                        <a:latin typeface="Cambria Math" panose="02040503050406030204" pitchFamily="18" charset="0"/>
                        <a:cs typeface="Arial" pitchFamily="34" charset="0"/>
                      </a:rPr>
                      <m:t> </m:t>
                    </m:r>
                    <m:r>
                      <a:rPr lang="en-GB" sz="2400" b="1" i="1">
                        <a:solidFill>
                          <a:schemeClr val="tx1"/>
                        </a:solidFill>
                        <a:latin typeface="Cambria Math" panose="02040503050406030204" pitchFamily="18" charset="0"/>
                        <a:cs typeface="Arial" pitchFamily="34" charset="0"/>
                      </a:rPr>
                      <m:t>𝐇</m:t>
                    </m:r>
                    <m:r>
                      <a:rPr lang="en-GB" sz="2400" b="1">
                        <a:solidFill>
                          <a:schemeClr val="tx1"/>
                        </a:solidFill>
                        <a:latin typeface="Cambria Math" panose="02040503050406030204" pitchFamily="18" charset="0"/>
                        <a:cs typeface="Arial" pitchFamily="34" charset="0"/>
                      </a:rPr>
                      <m:t> +</m:t>
                    </m:r>
                    <m:r>
                      <a:rPr lang="en-GB" sz="2400" b="1" i="1">
                        <a:solidFill>
                          <a:schemeClr val="tx1"/>
                        </a:solidFill>
                        <a:latin typeface="Cambria Math" panose="02040503050406030204" pitchFamily="18" charset="0"/>
                        <a:cs typeface="Arial" pitchFamily="34" charset="0"/>
                      </a:rPr>
                      <m:t>𝟎</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𝟎𝟕𝟎𝟗</m:t>
                    </m:r>
                    <m:func>
                      <m:funcPr>
                        <m:ctrlPr>
                          <a:rPr lang="tr-TR" sz="2400" b="1" i="1">
                            <a:solidFill>
                              <a:schemeClr val="tx1"/>
                            </a:solidFill>
                            <a:latin typeface="Cambria Math" panose="02040503050406030204" pitchFamily="18" charset="0"/>
                            <a:cs typeface="Arial" pitchFamily="34" charset="0"/>
                          </a:rPr>
                        </m:ctrlPr>
                      </m:funcPr>
                      <m:fName>
                        <m:r>
                          <a:rPr lang="en-GB" sz="2400" b="1" i="1">
                            <a:solidFill>
                              <a:schemeClr val="tx1"/>
                            </a:solidFill>
                            <a:latin typeface="Cambria Math" panose="02040503050406030204" pitchFamily="18" charset="0"/>
                            <a:cs typeface="Arial" pitchFamily="34" charset="0"/>
                          </a:rPr>
                          <m:t>𝐬𝐢𝐧</m:t>
                        </m:r>
                      </m:fName>
                      <m:e>
                        <m:d>
                          <m:dPr>
                            <m:ctrlPr>
                              <a:rPr lang="tr-TR" sz="2400" b="1" i="1">
                                <a:solidFill>
                                  <a:schemeClr val="tx1"/>
                                </a:solidFill>
                                <a:latin typeface="Cambria Math" panose="02040503050406030204" pitchFamily="18" charset="0"/>
                                <a:cs typeface="Arial" pitchFamily="34" charset="0"/>
                              </a:rPr>
                            </m:ctrlPr>
                          </m:dPr>
                          <m:e>
                            <m:r>
                              <a:rPr lang="en-GB" sz="2400" b="1" i="1">
                                <a:solidFill>
                                  <a:schemeClr val="tx1"/>
                                </a:solidFill>
                                <a:latin typeface="Cambria Math" panose="02040503050406030204" pitchFamily="18" charset="0"/>
                                <a:cs typeface="Arial" pitchFamily="34" charset="0"/>
                              </a:rPr>
                              <m:t>𝟐</m:t>
                            </m:r>
                            <m:r>
                              <a:rPr lang="en-GB" sz="2400" b="1" i="1">
                                <a:solidFill>
                                  <a:schemeClr val="tx1"/>
                                </a:solidFill>
                                <a:latin typeface="Cambria Math" panose="02040503050406030204" pitchFamily="18" charset="0"/>
                                <a:cs typeface="Arial" pitchFamily="34" charset="0"/>
                              </a:rPr>
                              <m:t>𝛑</m:t>
                            </m:r>
                            <m:f>
                              <m:fPr>
                                <m:ctrlPr>
                                  <a:rPr lang="tr-TR" sz="2400" b="1" i="1">
                                    <a:solidFill>
                                      <a:schemeClr val="tx1"/>
                                    </a:solidFill>
                                    <a:latin typeface="Cambria Math" panose="02040503050406030204" pitchFamily="18" charset="0"/>
                                    <a:cs typeface="Arial" pitchFamily="34" charset="0"/>
                                  </a:rPr>
                                </m:ctrlPr>
                              </m:fPr>
                              <m:num>
                                <m:sSub>
                                  <m:sSubPr>
                                    <m:ctrlPr>
                                      <a:rPr lang="tr-TR" sz="2400" b="1" i="1">
                                        <a:solidFill>
                                          <a:schemeClr val="tx1"/>
                                        </a:solidFill>
                                        <a:latin typeface="Cambria Math" panose="02040503050406030204" pitchFamily="18" charset="0"/>
                                        <a:cs typeface="Arial" pitchFamily="34" charset="0"/>
                                      </a:rPr>
                                    </m:ctrlPr>
                                  </m:sSubPr>
                                  <m:e>
                                    <m:r>
                                      <a:rPr lang="en-GB" sz="2400" b="1" i="1">
                                        <a:solidFill>
                                          <a:schemeClr val="tx1"/>
                                        </a:solidFill>
                                        <a:latin typeface="Cambria Math" panose="02040503050406030204" pitchFamily="18" charset="0"/>
                                        <a:cs typeface="Arial" pitchFamily="34" charset="0"/>
                                      </a:rPr>
                                      <m:t>𝐭</m:t>
                                    </m:r>
                                  </m:e>
                                  <m:sub>
                                    <m:r>
                                      <a:rPr lang="en-GB" sz="2400" b="1" i="1">
                                        <a:solidFill>
                                          <a:schemeClr val="tx1"/>
                                        </a:solidFill>
                                        <a:latin typeface="Cambria Math" panose="02040503050406030204" pitchFamily="18" charset="0"/>
                                        <a:cs typeface="Arial" pitchFamily="34" charset="0"/>
                                      </a:rPr>
                                      <m:t>𝐃</m:t>
                                    </m:r>
                                  </m:sub>
                                </m:sSub>
                              </m:num>
                              <m:den>
                                <m:r>
                                  <a:rPr lang="en-GB" sz="2400" b="1" i="1">
                                    <a:solidFill>
                                      <a:schemeClr val="tx1"/>
                                    </a:solidFill>
                                    <a:latin typeface="Cambria Math" panose="02040503050406030204" pitchFamily="18" charset="0"/>
                                    <a:cs typeface="Arial" pitchFamily="34" charset="0"/>
                                  </a:rPr>
                                  <m:t>𝟑𝟔𝟓</m:t>
                                </m:r>
                              </m:den>
                            </m:f>
                          </m:e>
                        </m:d>
                      </m:e>
                    </m:func>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𝟎</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𝟏𝟏𝟗𝟓</m:t>
                    </m:r>
                    <m:r>
                      <a:rPr lang="en-GB" sz="2400" b="1">
                        <a:solidFill>
                          <a:schemeClr val="tx1"/>
                        </a:solidFill>
                        <a:latin typeface="Cambria Math" panose="02040503050406030204" pitchFamily="18" charset="0"/>
                        <a:cs typeface="Arial" pitchFamily="34" charset="0"/>
                      </a:rPr>
                      <m:t> </m:t>
                    </m:r>
                    <m:r>
                      <a:rPr lang="en-GB" sz="2400" b="1" i="1">
                        <a:solidFill>
                          <a:schemeClr val="tx1"/>
                        </a:solidFill>
                        <a:latin typeface="Cambria Math" panose="02040503050406030204" pitchFamily="18" charset="0"/>
                        <a:cs typeface="Arial" pitchFamily="34" charset="0"/>
                      </a:rPr>
                      <m:t>𝐜𝐨𝐬</m:t>
                    </m:r>
                    <m:r>
                      <a:rPr lang="en-GB" sz="2400" b="1">
                        <a:solidFill>
                          <a:schemeClr val="tx1"/>
                        </a:solidFill>
                        <a:latin typeface="Cambria Math" panose="02040503050406030204" pitchFamily="18" charset="0"/>
                        <a:cs typeface="Arial" pitchFamily="34" charset="0"/>
                      </a:rPr>
                      <m:t>(</m:t>
                    </m:r>
                    <m:r>
                      <a:rPr lang="en-GB" sz="2400" b="1" i="1">
                        <a:solidFill>
                          <a:schemeClr val="tx1"/>
                        </a:solidFill>
                        <a:latin typeface="Cambria Math" panose="02040503050406030204" pitchFamily="18" charset="0"/>
                        <a:cs typeface="Arial" pitchFamily="34" charset="0"/>
                      </a:rPr>
                      <m:t>𝟐</m:t>
                    </m:r>
                    <m:r>
                      <a:rPr lang="en-GB" sz="2400" b="1" i="1">
                        <a:solidFill>
                          <a:schemeClr val="tx1"/>
                        </a:solidFill>
                        <a:latin typeface="Cambria Math" panose="02040503050406030204" pitchFamily="18" charset="0"/>
                        <a:cs typeface="Arial" pitchFamily="34" charset="0"/>
                      </a:rPr>
                      <m:t>𝛑</m:t>
                    </m:r>
                    <m:f>
                      <m:fPr>
                        <m:ctrlPr>
                          <a:rPr lang="tr-TR" sz="2400" b="1" i="1">
                            <a:solidFill>
                              <a:schemeClr val="tx1"/>
                            </a:solidFill>
                            <a:latin typeface="Cambria Math" panose="02040503050406030204" pitchFamily="18" charset="0"/>
                            <a:cs typeface="Arial" pitchFamily="34" charset="0"/>
                          </a:rPr>
                        </m:ctrlPr>
                      </m:fPr>
                      <m:num>
                        <m:sSub>
                          <m:sSubPr>
                            <m:ctrlPr>
                              <a:rPr lang="tr-TR" sz="2400" b="1" i="1">
                                <a:solidFill>
                                  <a:schemeClr val="tx1"/>
                                </a:solidFill>
                                <a:latin typeface="Cambria Math" panose="02040503050406030204" pitchFamily="18" charset="0"/>
                                <a:cs typeface="Arial" pitchFamily="34" charset="0"/>
                              </a:rPr>
                            </m:ctrlPr>
                          </m:sSubPr>
                          <m:e>
                            <m:r>
                              <a:rPr lang="en-GB" sz="2400" b="1" i="1">
                                <a:solidFill>
                                  <a:schemeClr val="tx1"/>
                                </a:solidFill>
                                <a:latin typeface="Cambria Math" panose="02040503050406030204" pitchFamily="18" charset="0"/>
                                <a:cs typeface="Arial" pitchFamily="34" charset="0"/>
                              </a:rPr>
                              <m:t>𝐭</m:t>
                            </m:r>
                          </m:e>
                          <m:sub>
                            <m:r>
                              <a:rPr lang="en-GB" sz="2400" b="1" i="1">
                                <a:solidFill>
                                  <a:schemeClr val="tx1"/>
                                </a:solidFill>
                                <a:latin typeface="Cambria Math" panose="02040503050406030204" pitchFamily="18" charset="0"/>
                                <a:cs typeface="Arial" pitchFamily="34" charset="0"/>
                              </a:rPr>
                              <m:t>𝐃</m:t>
                            </m:r>
                          </m:sub>
                        </m:sSub>
                      </m:num>
                      <m:den>
                        <m:r>
                          <a:rPr lang="en-GB" sz="2400" b="1" i="1">
                            <a:solidFill>
                              <a:schemeClr val="tx1"/>
                            </a:solidFill>
                            <a:latin typeface="Cambria Math" panose="02040503050406030204" pitchFamily="18" charset="0"/>
                            <a:cs typeface="Arial" pitchFamily="34" charset="0"/>
                          </a:rPr>
                          <m:t>𝟑𝟔𝟓</m:t>
                        </m:r>
                      </m:den>
                    </m:f>
                    <m:r>
                      <a:rPr lang="en-GB" sz="2400" b="1">
                        <a:solidFill>
                          <a:schemeClr val="tx1"/>
                        </a:solidFill>
                        <a:latin typeface="Cambria Math" panose="02040503050406030204" pitchFamily="18" charset="0"/>
                        <a:cs typeface="Arial" pitchFamily="34" charset="0"/>
                      </a:rPr>
                      <m:t>)</m:t>
                    </m:r>
                  </m:oMath>
                </a14:m>
                <a:r>
                  <a:rPr lang="en-GB" sz="2400" b="1" dirty="0">
                    <a:solidFill>
                      <a:schemeClr val="tx1"/>
                    </a:solidFill>
                    <a:latin typeface="Arial" pitchFamily="34" charset="0"/>
                    <a:cs typeface="Arial" pitchFamily="34" charset="0"/>
                  </a:rPr>
                  <a:t>]</a:t>
                </a:r>
                <a:endParaRPr kumimoji="0" lang="tr-TR"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mc:Choice>
        <mc:Fallback xmlns="">
          <p:sp>
            <p:nvSpPr>
              <p:cNvPr id="6" name="Dikdörtgen 5"/>
              <p:cNvSpPr>
                <a:spLocks noRot="1" noChangeAspect="1" noMove="1" noResize="1" noEditPoints="1" noAdjustHandles="1" noChangeArrowheads="1" noChangeShapeType="1" noTextEdit="1"/>
              </p:cNvSpPr>
              <p:nvPr/>
            </p:nvSpPr>
            <p:spPr bwMode="auto">
              <a:xfrm>
                <a:off x="539552" y="1103093"/>
                <a:ext cx="8782564" cy="3694059"/>
              </a:xfrm>
              <a:prstGeom prst="rect">
                <a:avLst/>
              </a:prstGeom>
              <a:blipFill rotWithShape="0">
                <a:blip r:embed="rId3"/>
                <a:stretch>
                  <a:fillRect l="-1875" t="-2145"/>
                </a:stretch>
              </a:blipFill>
              <a:ln w="104775">
                <a:noFill/>
                <a:prstDash val="sysDash"/>
                <a:headEnd type="none" w="med" len="med"/>
                <a:tailEnd type="none" w="med" len="med"/>
              </a:ln>
              <a:extLst/>
            </p:spPr>
            <p:txBody>
              <a:bodyPr/>
              <a:lstStyle/>
              <a:p>
                <a:r>
                  <a:rPr lang="tr-TR">
                    <a:noFill/>
                  </a:rPr>
                  <a:t> </a:t>
                </a:r>
              </a:p>
            </p:txBody>
          </p:sp>
        </mc:Fallback>
      </mc:AlternateContent>
      <p:sp>
        <p:nvSpPr>
          <p:cNvPr id="5" name="Unvan 1"/>
          <p:cNvSpPr txBox="1">
            <a:spLocks/>
          </p:cNvSpPr>
          <p:nvPr/>
        </p:nvSpPr>
        <p:spPr>
          <a:xfrm>
            <a:off x="323527" y="5229200"/>
            <a:ext cx="8136649" cy="630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tr-TR" altLang="tr-TR" sz="1800" b="1" dirty="0" smtClean="0">
                <a:solidFill>
                  <a:srgbClr val="C00000"/>
                </a:solidFill>
                <a:effectLst>
                  <a:outerShdw blurRad="38100" dist="38100" dir="2700000" algn="tl">
                    <a:srgbClr val="000000">
                      <a:alpha val="43137"/>
                    </a:srgbClr>
                  </a:outerShdw>
                </a:effectLst>
              </a:rPr>
              <a:t>GPS </a:t>
            </a:r>
            <a:r>
              <a:rPr lang="tr-TR" altLang="tr-TR" sz="1800" b="1" dirty="0" err="1" smtClean="0">
                <a:solidFill>
                  <a:srgbClr val="C00000"/>
                </a:solidFill>
                <a:effectLst>
                  <a:outerShdw blurRad="38100" dist="38100" dir="2700000" algn="tl">
                    <a:srgbClr val="000000">
                      <a:alpha val="43137"/>
                    </a:srgbClr>
                  </a:outerShdw>
                </a:effectLst>
              </a:rPr>
              <a:t>İLe</a:t>
            </a:r>
            <a:r>
              <a:rPr lang="tr-TR" altLang="tr-TR" sz="1800" b="1" dirty="0" smtClean="0">
                <a:solidFill>
                  <a:srgbClr val="C00000"/>
                </a:solidFill>
                <a:effectLst>
                  <a:outerShdw blurRad="38100" dist="38100" dir="2700000" algn="tl">
                    <a:srgbClr val="000000">
                      <a:alpha val="43137"/>
                    </a:srgbClr>
                  </a:outerShdw>
                </a:effectLst>
              </a:rPr>
              <a:t> </a:t>
            </a:r>
            <a:r>
              <a:rPr lang="tr-TR" altLang="tr-TR" sz="1800" b="1" dirty="0" err="1" smtClean="0">
                <a:solidFill>
                  <a:srgbClr val="C00000"/>
                </a:solidFill>
                <a:effectLst>
                  <a:outerShdw blurRad="38100" dist="38100" dir="2700000" algn="tl">
                    <a:srgbClr val="000000">
                      <a:alpha val="43137"/>
                    </a:srgbClr>
                  </a:outerShdw>
                </a:effectLst>
              </a:rPr>
              <a:t>AtmosferİK</a:t>
            </a:r>
            <a:r>
              <a:rPr lang="tr-TR" altLang="tr-TR" sz="1800" b="1" dirty="0" smtClean="0">
                <a:solidFill>
                  <a:srgbClr val="C00000"/>
                </a:solidFill>
                <a:effectLst>
                  <a:outerShdw blurRad="38100" dist="38100" dir="2700000" algn="tl">
                    <a:srgbClr val="000000">
                      <a:alpha val="43137"/>
                    </a:srgbClr>
                  </a:outerShdw>
                </a:effectLst>
              </a:rPr>
              <a:t> Su Buharı KESTİRİMİ PROJESİ (TÜBİTAK 112Y350)</a:t>
            </a:r>
          </a:p>
        </p:txBody>
      </p:sp>
      <p:sp>
        <p:nvSpPr>
          <p:cNvPr id="4" name="Slayt Numarası Yer Tutucusu 3"/>
          <p:cNvSpPr>
            <a:spLocks noGrp="1"/>
          </p:cNvSpPr>
          <p:nvPr>
            <p:ph type="sldNum" sz="quarter" idx="12"/>
          </p:nvPr>
        </p:nvSpPr>
        <p:spPr>
          <a:xfrm>
            <a:off x="8460177" y="6480624"/>
            <a:ext cx="573161" cy="365125"/>
          </a:xfrm>
        </p:spPr>
        <p:txBody>
          <a:bodyPr/>
          <a:lstStyle/>
          <a:p>
            <a:pPr>
              <a:defRPr/>
            </a:pPr>
            <a:fld id="{FC32A965-E450-4AFB-ACD3-0712C929ACEE}" type="slidenum">
              <a:rPr lang="es-ES" altLang="tr-TR" sz="1200" b="1" smtClean="0"/>
              <a:pPr>
                <a:defRPr/>
              </a:pPr>
              <a:t>12</a:t>
            </a:fld>
            <a:endParaRPr lang="es-ES" altLang="tr-TR" sz="1200" b="1" dirty="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Resim 4"/>
          <p:cNvPicPr>
            <a:picLocks noChangeAspect="1"/>
          </p:cNvPicPr>
          <p:nvPr/>
        </p:nvPicPr>
        <p:blipFill>
          <a:blip r:embed="rId3">
            <a:extLst>
              <a:ext uri="{28A0092B-C50C-407E-A947-70E740481C1C}">
                <a14:useLocalDpi xmlns:a14="http://schemas.microsoft.com/office/drawing/2010/main" val="0"/>
              </a:ext>
            </a:extLst>
          </a:blip>
          <a:srcRect l="3246" t="8076" r="2454" b="4019"/>
          <a:stretch>
            <a:fillRect/>
          </a:stretch>
        </p:blipFill>
        <p:spPr bwMode="auto">
          <a:xfrm>
            <a:off x="428625" y="1858963"/>
            <a:ext cx="8258175"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7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975" y="2703513"/>
            <a:ext cx="5270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7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388" y="2282825"/>
            <a:ext cx="5270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p:nvPr/>
        </p:nvSpPr>
        <p:spPr>
          <a:xfrm>
            <a:off x="2195513" y="3135313"/>
            <a:ext cx="525462" cy="277812"/>
          </a:xfrm>
          <a:prstGeom prst="rect">
            <a:avLst/>
          </a:prstGeom>
          <a:noFill/>
        </p:spPr>
        <p:txBody>
          <a:bodyPr wrap="none">
            <a:spAutoFit/>
          </a:bodyPr>
          <a:lstStyle/>
          <a:p>
            <a:pPr>
              <a:defRPr/>
            </a:pPr>
            <a:r>
              <a:rPr lang="tr-TR" b="1" dirty="0">
                <a:solidFill>
                  <a:srgbClr val="FF0000"/>
                </a:solidFill>
                <a:effectLst>
                  <a:outerShdw blurRad="38100" dist="38100" dir="2700000" algn="tl">
                    <a:srgbClr val="000000">
                      <a:alpha val="43137"/>
                    </a:srgbClr>
                  </a:outerShdw>
                </a:effectLst>
                <a:latin typeface="+mn-lt"/>
              </a:rPr>
              <a:t>GISM</a:t>
            </a:r>
          </a:p>
        </p:txBody>
      </p:sp>
      <p:sp>
        <p:nvSpPr>
          <p:cNvPr id="11" name="Metin kutusu 10"/>
          <p:cNvSpPr txBox="1"/>
          <p:nvPr/>
        </p:nvSpPr>
        <p:spPr>
          <a:xfrm>
            <a:off x="3660775" y="3525838"/>
            <a:ext cx="603250" cy="277812"/>
          </a:xfrm>
          <a:prstGeom prst="rect">
            <a:avLst/>
          </a:prstGeom>
          <a:noFill/>
        </p:spPr>
        <p:txBody>
          <a:bodyPr wrap="none">
            <a:spAutoFit/>
          </a:bodyPr>
          <a:lstStyle/>
          <a:p>
            <a:pPr>
              <a:defRPr/>
            </a:pPr>
            <a:r>
              <a:rPr lang="tr-TR" b="1" dirty="0">
                <a:solidFill>
                  <a:srgbClr val="FF0000"/>
                </a:solidFill>
                <a:effectLst>
                  <a:outerShdw blurRad="38100" dist="38100" dir="2700000" algn="tl">
                    <a:srgbClr val="000000">
                      <a:alpha val="43137"/>
                    </a:srgbClr>
                  </a:outerShdw>
                </a:effectLst>
                <a:latin typeface="+mn-lt"/>
              </a:rPr>
              <a:t>GANM</a:t>
            </a:r>
          </a:p>
        </p:txBody>
      </p:sp>
      <p:sp>
        <p:nvSpPr>
          <p:cNvPr id="12" name="Unvan 1"/>
          <p:cNvSpPr>
            <a:spLocks noGrp="1"/>
          </p:cNvSpPr>
          <p:nvPr>
            <p:ph type="title"/>
          </p:nvPr>
        </p:nvSpPr>
        <p:spPr>
          <a:xfrm>
            <a:off x="611560" y="517794"/>
            <a:ext cx="7886700" cy="994172"/>
          </a:xfrm>
        </p:spPr>
        <p:txBody>
          <a:bodyPr>
            <a:normAutofit/>
          </a:bodyPr>
          <a:lstStyle/>
          <a:p>
            <a:r>
              <a:rPr lang="tr-TR"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Modellerin İstanbul ve Ankara GNSS-RS İstasyonlarında Test Edilmesi</a:t>
            </a:r>
          </a:p>
        </p:txBody>
      </p:sp>
      <p:sp>
        <p:nvSpPr>
          <p:cNvPr id="4" name="Slayt Numarası Yer Tutucusu 3"/>
          <p:cNvSpPr>
            <a:spLocks noGrp="1"/>
          </p:cNvSpPr>
          <p:nvPr>
            <p:ph type="sldNum" sz="quarter" idx="12"/>
          </p:nvPr>
        </p:nvSpPr>
        <p:spPr>
          <a:xfrm>
            <a:off x="8570839" y="6492875"/>
            <a:ext cx="573161" cy="365125"/>
          </a:xfrm>
        </p:spPr>
        <p:txBody>
          <a:bodyPr/>
          <a:lstStyle/>
          <a:p>
            <a:pPr>
              <a:defRPr/>
            </a:pPr>
            <a:fld id="{FC32A965-E450-4AFB-ACD3-0712C929ACEE}" type="slidenum">
              <a:rPr lang="es-ES" altLang="tr-TR" sz="1200" b="1" smtClean="0"/>
              <a:pPr>
                <a:defRPr/>
              </a:pPr>
              <a:t>13</a:t>
            </a:fld>
            <a:endParaRPr lang="es-ES" altLang="tr-TR" sz="1200" b="1" dirty="0"/>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p:cNvGrpSpPr/>
          <p:nvPr/>
        </p:nvGrpSpPr>
        <p:grpSpPr>
          <a:xfrm>
            <a:off x="4866968" y="1961469"/>
            <a:ext cx="4277032" cy="3607891"/>
            <a:chOff x="457200" y="1628775"/>
            <a:chExt cx="7138988" cy="4752975"/>
          </a:xfrm>
        </p:grpSpPr>
        <p:sp>
          <p:nvSpPr>
            <p:cNvPr id="25" name="Dikdörtgen 24"/>
            <p:cNvSpPr/>
            <p:nvPr/>
          </p:nvSpPr>
          <p:spPr>
            <a:xfrm>
              <a:off x="457200" y="1628775"/>
              <a:ext cx="7138988" cy="4752975"/>
            </a:xfrm>
            <a:prstGeom prst="rect">
              <a:avLst/>
            </a:prstGeom>
            <a:solidFill>
              <a:schemeClr val="bg1">
                <a:alpha val="80000"/>
              </a:schemeClr>
            </a:solidFill>
            <a:ln w="3175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nvGrpSpPr>
            <p:cNvPr id="26" name="Grup 5"/>
            <p:cNvGrpSpPr>
              <a:grpSpLocks/>
            </p:cNvGrpSpPr>
            <p:nvPr/>
          </p:nvGrpSpPr>
          <p:grpSpPr bwMode="auto">
            <a:xfrm>
              <a:off x="611188" y="1773238"/>
              <a:ext cx="6865856" cy="4503206"/>
              <a:chOff x="1929036" y="718475"/>
              <a:chExt cx="5516199" cy="3889527"/>
            </a:xfrm>
          </p:grpSpPr>
          <p:cxnSp>
            <p:nvCxnSpPr>
              <p:cNvPr id="27" name="Line 354"/>
              <p:cNvCxnSpPr>
                <a:cxnSpLocks noChangeShapeType="1"/>
              </p:cNvCxnSpPr>
              <p:nvPr/>
            </p:nvCxnSpPr>
            <p:spPr bwMode="auto">
              <a:xfrm>
                <a:off x="4873573" y="2587448"/>
                <a:ext cx="1081025" cy="0"/>
              </a:xfrm>
              <a:prstGeom prst="line">
                <a:avLst/>
              </a:prstGeom>
              <a:noFill/>
              <a:ln w="9525">
                <a:solidFill>
                  <a:srgbClr val="7030A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8" name="Rectangle 327"/>
              <p:cNvSpPr>
                <a:spLocks noChangeArrowheads="1"/>
              </p:cNvSpPr>
              <p:nvPr/>
            </p:nvSpPr>
            <p:spPr bwMode="auto">
              <a:xfrm>
                <a:off x="2433256" y="718475"/>
                <a:ext cx="1513374" cy="23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350" b="1" dirty="0">
                    <a:solidFill>
                      <a:srgbClr val="000000"/>
                    </a:solidFill>
                    <a:latin typeface="Verdana" panose="020B0604030504040204" pitchFamily="34" charset="0"/>
                    <a:cs typeface="Times New Roman" panose="02020603050405020304" pitchFamily="18" charset="0"/>
                  </a:rPr>
                  <a:t>GNSS verisi</a:t>
                </a:r>
                <a:endParaRPr lang="tr-TR" altLang="tr-TR" sz="900" dirty="0">
                  <a:latin typeface="Times New Roman" panose="02020603050405020304" pitchFamily="18" charset="0"/>
                  <a:cs typeface="Times New Roman" panose="02020603050405020304" pitchFamily="18" charset="0"/>
                </a:endParaRPr>
              </a:p>
            </p:txBody>
          </p:sp>
          <p:sp>
            <p:nvSpPr>
              <p:cNvPr id="29" name="Rectangle 330"/>
              <p:cNvSpPr>
                <a:spLocks noChangeArrowheads="1"/>
              </p:cNvSpPr>
              <p:nvPr/>
            </p:nvSpPr>
            <p:spPr bwMode="auto">
              <a:xfrm>
                <a:off x="4925811" y="4027378"/>
                <a:ext cx="2519424" cy="47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350" b="1" dirty="0">
                    <a:solidFill>
                      <a:srgbClr val="000000"/>
                    </a:solidFill>
                    <a:latin typeface="Verdana" panose="020B0604030504040204" pitchFamily="34" charset="0"/>
                    <a:cs typeface="Times New Roman" panose="02020603050405020304" pitchFamily="18" charset="0"/>
                  </a:rPr>
                  <a:t>PWV=ZWD*K(</a:t>
                </a:r>
                <a:r>
                  <a:rPr lang="en-US" altLang="tr-TR" sz="1350" b="1" dirty="0">
                    <a:solidFill>
                      <a:srgbClr val="000000"/>
                    </a:solidFill>
                    <a:latin typeface="Verdana" panose="020B0604030504040204" pitchFamily="34" charset="0"/>
                    <a:cs typeface="Times New Roman" panose="02020603050405020304" pitchFamily="18" charset="0"/>
                  </a:rPr>
                  <a:t>T</a:t>
                </a:r>
                <a:r>
                  <a:rPr lang="en-US" altLang="tr-TR" sz="1350" i="1" baseline="-25000" dirty="0">
                    <a:solidFill>
                      <a:srgbClr val="000000"/>
                    </a:solidFill>
                    <a:latin typeface="Verdana" panose="020B0604030504040204" pitchFamily="34" charset="0"/>
                    <a:cs typeface="Times New Roman" panose="02020603050405020304" pitchFamily="18" charset="0"/>
                  </a:rPr>
                  <a:t>m</a:t>
                </a:r>
                <a:r>
                  <a:rPr lang="en-US" altLang="tr-TR" sz="1350" b="1" dirty="0">
                    <a:solidFill>
                      <a:srgbClr val="000000"/>
                    </a:solidFill>
                    <a:latin typeface="Verdana" panose="020B0604030504040204" pitchFamily="34" charset="0"/>
                    <a:cs typeface="Times New Roman" panose="02020603050405020304" pitchFamily="18" charset="0"/>
                  </a:rPr>
                  <a:t>)</a:t>
                </a:r>
                <a:r>
                  <a:rPr lang="tr-TR" altLang="tr-TR" sz="1350" b="1" baseline="30000" dirty="0">
                    <a:solidFill>
                      <a:srgbClr val="000000"/>
                    </a:solidFill>
                    <a:latin typeface="Verdana" panose="020B0604030504040204" pitchFamily="34" charset="0"/>
                    <a:cs typeface="Times New Roman" panose="02020603050405020304" pitchFamily="18" charset="0"/>
                  </a:rPr>
                  <a:t>-1</a:t>
                </a:r>
              </a:p>
              <a:p>
                <a:pPr>
                  <a:spcBef>
                    <a:spcPct val="0"/>
                  </a:spcBef>
                  <a:buFontTx/>
                  <a:buNone/>
                </a:pPr>
                <a:r>
                  <a:rPr lang="tr-TR" altLang="tr-TR" sz="1350" b="1" dirty="0">
                    <a:solidFill>
                      <a:srgbClr val="000000"/>
                    </a:solidFill>
                    <a:latin typeface="Verdana" panose="020B0604030504040204" pitchFamily="34" charset="0"/>
                    <a:cs typeface="Times New Roman" panose="02020603050405020304" pitchFamily="18" charset="0"/>
                  </a:rPr>
                  <a:t>PWV=ZWD*Q</a:t>
                </a:r>
                <a:r>
                  <a:rPr lang="tr-TR" altLang="tr-TR" sz="1350" b="1" baseline="30000" dirty="0">
                    <a:solidFill>
                      <a:srgbClr val="000000"/>
                    </a:solidFill>
                    <a:latin typeface="Verdana" panose="020B0604030504040204" pitchFamily="34" charset="0"/>
                    <a:cs typeface="Times New Roman" panose="02020603050405020304" pitchFamily="18" charset="0"/>
                  </a:rPr>
                  <a:t>-1</a:t>
                </a:r>
                <a:endParaRPr lang="tr-TR" altLang="tr-TR" sz="1350" baseline="30000" dirty="0">
                  <a:latin typeface="Times New Roman" panose="02020603050405020304" pitchFamily="18" charset="0"/>
                  <a:cs typeface="Times New Roman" panose="02020603050405020304" pitchFamily="18" charset="0"/>
                </a:endParaRPr>
              </a:p>
            </p:txBody>
          </p:sp>
          <p:sp>
            <p:nvSpPr>
              <p:cNvPr id="30" name="Rectangle 335"/>
              <p:cNvSpPr>
                <a:spLocks noChangeArrowheads="1"/>
              </p:cNvSpPr>
              <p:nvPr/>
            </p:nvSpPr>
            <p:spPr bwMode="auto">
              <a:xfrm>
                <a:off x="2176258" y="1725693"/>
                <a:ext cx="2016009" cy="47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1350" b="1" i="1" dirty="0" err="1"/>
                  <a:t>Bernese</a:t>
                </a:r>
                <a:r>
                  <a:rPr lang="tr-TR" altLang="tr-TR" sz="1350" b="1" i="1" dirty="0"/>
                  <a:t> GNSS </a:t>
                </a:r>
                <a:r>
                  <a:rPr lang="tr-TR" altLang="tr-TR" sz="1350" b="1" dirty="0" smtClean="0"/>
                  <a:t>v5.0</a:t>
                </a:r>
                <a:endParaRPr lang="tr-TR" altLang="tr-TR" sz="900" b="1" dirty="0">
                  <a:latin typeface="Times New Roman" panose="02020603050405020304" pitchFamily="18" charset="0"/>
                  <a:cs typeface="Times New Roman" panose="02020603050405020304" pitchFamily="18" charset="0"/>
                </a:endParaRPr>
              </a:p>
            </p:txBody>
          </p:sp>
          <p:sp>
            <p:nvSpPr>
              <p:cNvPr id="31" name="Rectangle 340"/>
              <p:cNvSpPr>
                <a:spLocks noChangeArrowheads="1"/>
              </p:cNvSpPr>
              <p:nvPr/>
            </p:nvSpPr>
            <p:spPr bwMode="auto">
              <a:xfrm>
                <a:off x="5040106" y="1871141"/>
                <a:ext cx="2073156" cy="23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350" b="1">
                    <a:solidFill>
                      <a:srgbClr val="000000"/>
                    </a:solidFill>
                    <a:latin typeface="Verdana" panose="020B0604030504040204" pitchFamily="34" charset="0"/>
                    <a:cs typeface="Times New Roman" panose="02020603050405020304" pitchFamily="18" charset="0"/>
                  </a:rPr>
                  <a:t>ZTD=ZHD+ZWD</a:t>
                </a:r>
                <a:endParaRPr lang="tr-TR" altLang="tr-TR" sz="900">
                  <a:latin typeface="Times New Roman" panose="02020603050405020304" pitchFamily="18" charset="0"/>
                  <a:cs typeface="Times New Roman" panose="02020603050405020304" pitchFamily="18" charset="0"/>
                </a:endParaRPr>
              </a:p>
            </p:txBody>
          </p:sp>
          <p:cxnSp>
            <p:nvCxnSpPr>
              <p:cNvPr id="32" name="Line 342"/>
              <p:cNvCxnSpPr>
                <a:cxnSpLocks noChangeShapeType="1"/>
              </p:cNvCxnSpPr>
              <p:nvPr/>
            </p:nvCxnSpPr>
            <p:spPr bwMode="auto">
              <a:xfrm>
                <a:off x="3184263" y="995474"/>
                <a:ext cx="0" cy="574751"/>
              </a:xfrm>
              <a:prstGeom prst="line">
                <a:avLst/>
              </a:prstGeom>
              <a:noFill/>
              <a:ln w="952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Line 343"/>
              <p:cNvCxnSpPr>
                <a:cxnSpLocks noChangeShapeType="1"/>
              </p:cNvCxnSpPr>
              <p:nvPr/>
            </p:nvCxnSpPr>
            <p:spPr bwMode="auto">
              <a:xfrm>
                <a:off x="3935268" y="2017413"/>
                <a:ext cx="990543" cy="0"/>
              </a:xfrm>
              <a:prstGeom prst="line">
                <a:avLst/>
              </a:prstGeom>
              <a:noFill/>
              <a:ln w="952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Line 344"/>
              <p:cNvCxnSpPr>
                <a:cxnSpLocks noChangeShapeType="1"/>
              </p:cNvCxnSpPr>
              <p:nvPr/>
            </p:nvCxnSpPr>
            <p:spPr bwMode="auto">
              <a:xfrm>
                <a:off x="5954598" y="2244549"/>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 Box 355"/>
              <p:cNvSpPr txBox="1">
                <a:spLocks noChangeArrowheads="1"/>
              </p:cNvSpPr>
              <p:nvPr/>
            </p:nvSpPr>
            <p:spPr bwMode="auto">
              <a:xfrm>
                <a:off x="3815989" y="2398990"/>
                <a:ext cx="1164389" cy="3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722"/>
                  </a:spcBef>
                  <a:buNone/>
                </a:pPr>
                <a:r>
                  <a:rPr lang="tr-TR" altLang="tr-TR" sz="1350" b="1" dirty="0">
                    <a:solidFill>
                      <a:srgbClr val="000000"/>
                    </a:solidFill>
                    <a:latin typeface="Verdana" panose="020B0604030504040204" pitchFamily="34" charset="0"/>
                    <a:cs typeface="Times New Roman" panose="02020603050405020304" pitchFamily="18" charset="0"/>
                  </a:rPr>
                  <a:t>P,T,H</a:t>
                </a:r>
                <a:endParaRPr lang="tr-TR" altLang="tr-TR" sz="1350" dirty="0">
                  <a:latin typeface="Times New Roman" panose="02020603050405020304" pitchFamily="18" charset="0"/>
                  <a:cs typeface="Times New Roman" panose="02020603050405020304" pitchFamily="18" charset="0"/>
                </a:endParaRPr>
              </a:p>
            </p:txBody>
          </p:sp>
          <p:sp>
            <p:nvSpPr>
              <p:cNvPr id="36" name="Rectangle 356"/>
              <p:cNvSpPr>
                <a:spLocks noChangeArrowheads="1"/>
              </p:cNvSpPr>
              <p:nvPr/>
            </p:nvSpPr>
            <p:spPr bwMode="auto">
              <a:xfrm>
                <a:off x="5040106" y="3086578"/>
                <a:ext cx="2043141" cy="23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350" b="1">
                    <a:solidFill>
                      <a:srgbClr val="000000"/>
                    </a:solidFill>
                    <a:latin typeface="Verdana" panose="020B0604030504040204" pitchFamily="34" charset="0"/>
                    <a:cs typeface="Times New Roman" panose="02020603050405020304" pitchFamily="18" charset="0"/>
                  </a:rPr>
                  <a:t>ZWD=ZTD-ZHD</a:t>
                </a:r>
                <a:endParaRPr lang="tr-TR" altLang="tr-TR" sz="900">
                  <a:latin typeface="Times New Roman" panose="02020603050405020304" pitchFamily="18" charset="0"/>
                  <a:cs typeface="Times New Roman" panose="02020603050405020304" pitchFamily="18" charset="0"/>
                </a:endParaRPr>
              </a:p>
            </p:txBody>
          </p:sp>
          <p:cxnSp>
            <p:nvCxnSpPr>
              <p:cNvPr id="37" name="Line 357"/>
              <p:cNvCxnSpPr>
                <a:cxnSpLocks noChangeShapeType="1"/>
              </p:cNvCxnSpPr>
              <p:nvPr/>
            </p:nvCxnSpPr>
            <p:spPr bwMode="auto">
              <a:xfrm>
                <a:off x="5954598" y="3462875"/>
                <a:ext cx="0" cy="431800"/>
              </a:xfrm>
              <a:prstGeom prst="line">
                <a:avLst/>
              </a:prstGeom>
              <a:noFill/>
              <a:ln w="952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Line 360"/>
              <p:cNvCxnSpPr>
                <a:cxnSpLocks noChangeShapeType="1"/>
              </p:cNvCxnSpPr>
              <p:nvPr/>
            </p:nvCxnSpPr>
            <p:spPr bwMode="auto">
              <a:xfrm>
                <a:off x="3691300" y="4188809"/>
                <a:ext cx="1081025" cy="0"/>
              </a:xfrm>
              <a:prstGeom prst="line">
                <a:avLst/>
              </a:prstGeom>
              <a:noFill/>
              <a:ln w="9525">
                <a:solidFill>
                  <a:srgbClr val="7030A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9" name="Text Box 365"/>
              <p:cNvSpPr txBox="1">
                <a:spLocks noChangeArrowheads="1"/>
              </p:cNvSpPr>
              <p:nvPr/>
            </p:nvSpPr>
            <p:spPr bwMode="auto">
              <a:xfrm>
                <a:off x="1929036" y="4004143"/>
                <a:ext cx="2160781" cy="3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722"/>
                  </a:spcBef>
                  <a:buNone/>
                </a:pPr>
                <a:r>
                  <a:rPr lang="en-US" altLang="tr-TR" sz="1350" b="1">
                    <a:solidFill>
                      <a:srgbClr val="000000"/>
                    </a:solidFill>
                    <a:latin typeface="Verdana" panose="020B0604030504040204" pitchFamily="34" charset="0"/>
                    <a:cs typeface="Times New Roman" panose="02020603050405020304" pitchFamily="18" charset="0"/>
                  </a:rPr>
                  <a:t>T</a:t>
                </a:r>
                <a:r>
                  <a:rPr lang="en-US" altLang="tr-TR" sz="1350" b="1" baseline="-25000">
                    <a:solidFill>
                      <a:srgbClr val="000000"/>
                    </a:solidFill>
                    <a:latin typeface="Verdana" panose="020B0604030504040204" pitchFamily="34" charset="0"/>
                    <a:cs typeface="Times New Roman" panose="02020603050405020304" pitchFamily="18" charset="0"/>
                  </a:rPr>
                  <a:t>s </a:t>
                </a:r>
                <a:r>
                  <a:rPr lang="tr-TR" altLang="tr-TR" sz="1350" b="1">
                    <a:solidFill>
                      <a:srgbClr val="000000"/>
                    </a:solidFill>
                    <a:latin typeface="Verdana" panose="020B0604030504040204" pitchFamily="34" charset="0"/>
                    <a:cs typeface="Times New Roman" panose="02020603050405020304" pitchFamily="18" charset="0"/>
                  </a:rPr>
                  <a:t>ve </a:t>
                </a:r>
                <a:r>
                  <a:rPr lang="en-US" altLang="tr-TR" sz="1350" b="1">
                    <a:solidFill>
                      <a:srgbClr val="000000"/>
                    </a:solidFill>
                    <a:latin typeface="Verdana" panose="020B0604030504040204" pitchFamily="34" charset="0"/>
                    <a:cs typeface="Times New Roman" panose="02020603050405020304" pitchFamily="18" charset="0"/>
                  </a:rPr>
                  <a:t>T</a:t>
                </a:r>
                <a:r>
                  <a:rPr lang="en-US" altLang="tr-TR" sz="1350" b="1" baseline="-25000">
                    <a:solidFill>
                      <a:srgbClr val="000000"/>
                    </a:solidFill>
                    <a:latin typeface="Verdana" panose="020B0604030504040204" pitchFamily="34" charset="0"/>
                    <a:cs typeface="Times New Roman" panose="02020603050405020304" pitchFamily="18" charset="0"/>
                  </a:rPr>
                  <a:t>m</a:t>
                </a:r>
                <a:endParaRPr lang="tr-TR" altLang="tr-TR" sz="1350">
                  <a:latin typeface="Times New Roman" panose="02020603050405020304" pitchFamily="18" charset="0"/>
                  <a:cs typeface="Times New Roman" panose="02020603050405020304" pitchFamily="18" charset="0"/>
                </a:endParaRPr>
              </a:p>
            </p:txBody>
          </p:sp>
          <p:sp>
            <p:nvSpPr>
              <p:cNvPr id="40" name="Text Box 365"/>
              <p:cNvSpPr txBox="1">
                <a:spLocks noChangeArrowheads="1"/>
              </p:cNvSpPr>
              <p:nvPr/>
            </p:nvSpPr>
            <p:spPr bwMode="auto">
              <a:xfrm>
                <a:off x="2545113" y="4266552"/>
                <a:ext cx="927356" cy="3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722"/>
                  </a:spcBef>
                  <a:buNone/>
                </a:pPr>
                <a:r>
                  <a:rPr lang="tr-TR" altLang="tr-TR" sz="1350" b="1">
                    <a:solidFill>
                      <a:srgbClr val="000000"/>
                    </a:solidFill>
                    <a:latin typeface="Verdana" panose="020B0604030504040204" pitchFamily="34" charset="0"/>
                    <a:cs typeface="Times New Roman" panose="02020603050405020304" pitchFamily="18" charset="0"/>
                  </a:rPr>
                  <a:t>Q</a:t>
                </a:r>
                <a:endParaRPr lang="tr-TR" altLang="tr-TR" sz="1350">
                  <a:latin typeface="Times New Roman" panose="02020603050405020304" pitchFamily="18" charset="0"/>
                  <a:cs typeface="Times New Roman" panose="02020603050405020304" pitchFamily="18" charset="0"/>
                </a:endParaRPr>
              </a:p>
            </p:txBody>
          </p:sp>
          <p:cxnSp>
            <p:nvCxnSpPr>
              <p:cNvPr id="41" name="Line 360"/>
              <p:cNvCxnSpPr>
                <a:cxnSpLocks noChangeShapeType="1"/>
              </p:cNvCxnSpPr>
              <p:nvPr/>
            </p:nvCxnSpPr>
            <p:spPr bwMode="auto">
              <a:xfrm>
                <a:off x="3691299" y="4426531"/>
                <a:ext cx="1081025" cy="0"/>
              </a:xfrm>
              <a:prstGeom prst="line">
                <a:avLst/>
              </a:prstGeom>
              <a:noFill/>
              <a:ln w="9525">
                <a:solidFill>
                  <a:srgbClr val="7030A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grpSp>
      <p:pic>
        <p:nvPicPr>
          <p:cNvPr id="42" name="Resim 41"/>
          <p:cNvPicPr/>
          <p:nvPr/>
        </p:nvPicPr>
        <p:blipFill rotWithShape="1">
          <a:blip r:embed="rId3"/>
          <a:srcRect l="3472" t="58637" r="28660" b="2932"/>
          <a:stretch/>
        </p:blipFill>
        <p:spPr bwMode="auto">
          <a:xfrm>
            <a:off x="1" y="1904136"/>
            <a:ext cx="4780418" cy="4096615"/>
          </a:xfrm>
          <a:prstGeom prst="rect">
            <a:avLst/>
          </a:prstGeom>
          <a:ln>
            <a:noFill/>
          </a:ln>
          <a:extLst>
            <a:ext uri="{53640926-AAD7-44D8-BBD7-CCE9431645EC}">
              <a14:shadowObscured xmlns:a14="http://schemas.microsoft.com/office/drawing/2010/main"/>
            </a:ext>
          </a:extLst>
        </p:spPr>
      </p:pic>
      <p:sp>
        <p:nvSpPr>
          <p:cNvPr id="23" name="Unvan 1"/>
          <p:cNvSpPr>
            <a:spLocks noGrp="1"/>
          </p:cNvSpPr>
          <p:nvPr>
            <p:ph type="title"/>
          </p:nvPr>
        </p:nvSpPr>
        <p:spPr>
          <a:xfrm>
            <a:off x="611560" y="517794"/>
            <a:ext cx="7886700" cy="994172"/>
          </a:xfrm>
        </p:spPr>
        <p:txBody>
          <a:bodyPr>
            <a:normAutofit/>
          </a:bodyPr>
          <a:lstStyle/>
          <a:p>
            <a:r>
              <a:rPr lang="tr-TR"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Modellerin İstanbul ve Ankara GNSS-RS İstasyonlarında Test Edilmesi</a:t>
            </a:r>
          </a:p>
        </p:txBody>
      </p:sp>
      <p:sp>
        <p:nvSpPr>
          <p:cNvPr id="2" name="Dikdörtgen 1"/>
          <p:cNvSpPr/>
          <p:nvPr/>
        </p:nvSpPr>
        <p:spPr>
          <a:xfrm>
            <a:off x="389181" y="6070009"/>
            <a:ext cx="4002058" cy="369332"/>
          </a:xfrm>
          <a:prstGeom prst="rect">
            <a:avLst/>
          </a:prstGeom>
        </p:spPr>
        <p:txBody>
          <a:bodyPr wrap="none">
            <a:spAutoFit/>
          </a:bodyPr>
          <a:lstStyle/>
          <a:p>
            <a:r>
              <a:rPr lang="tr-TR" dirty="0">
                <a:latin typeface="Times New Roman" panose="02020603050405020304" pitchFamily="18" charset="0"/>
                <a:ea typeface="Calibri" panose="020F0502020204030204" pitchFamily="34" charset="0"/>
              </a:rPr>
              <a:t>PWV kestiriminde kullanılan </a:t>
            </a:r>
            <a:r>
              <a:rPr lang="tr-TR" dirty="0" err="1">
                <a:latin typeface="Times New Roman" panose="02020603050405020304" pitchFamily="18" charset="0"/>
                <a:ea typeface="Calibri" panose="020F0502020204030204" pitchFamily="34" charset="0"/>
              </a:rPr>
              <a:t>jeodezik</a:t>
            </a:r>
            <a:r>
              <a:rPr lang="tr-TR" dirty="0">
                <a:latin typeface="Times New Roman" panose="02020603050405020304" pitchFamily="18" charset="0"/>
                <a:ea typeface="Calibri" panose="020F0502020204030204" pitchFamily="34" charset="0"/>
              </a:rPr>
              <a:t> ağ</a:t>
            </a:r>
            <a:endParaRPr lang="tr-TR" dirty="0"/>
          </a:p>
        </p:txBody>
      </p:sp>
      <p:sp>
        <p:nvSpPr>
          <p:cNvPr id="43" name="Dikdörtgen 42"/>
          <p:cNvSpPr/>
          <p:nvPr/>
        </p:nvSpPr>
        <p:spPr>
          <a:xfrm>
            <a:off x="5039365" y="5693513"/>
            <a:ext cx="2640531" cy="369332"/>
          </a:xfrm>
          <a:prstGeom prst="rect">
            <a:avLst/>
          </a:prstGeom>
        </p:spPr>
        <p:txBody>
          <a:bodyPr wrap="none">
            <a:spAutoFit/>
          </a:bodyPr>
          <a:lstStyle/>
          <a:p>
            <a:r>
              <a:rPr lang="tr-TR" b="1" dirty="0" smtClean="0">
                <a:latin typeface="Times New Roman" panose="02020603050405020304" pitchFamily="18" charset="0"/>
              </a:rPr>
              <a:t>Ekim 2013 -  Aralık 2014</a:t>
            </a:r>
            <a:endParaRPr lang="tr-TR" b="1" dirty="0"/>
          </a:p>
        </p:txBody>
      </p:sp>
      <p:sp>
        <p:nvSpPr>
          <p:cNvPr id="5" name="Slayt Numarası Yer Tutucusu 4"/>
          <p:cNvSpPr>
            <a:spLocks noGrp="1"/>
          </p:cNvSpPr>
          <p:nvPr>
            <p:ph type="sldNum" sz="quarter" idx="12"/>
          </p:nvPr>
        </p:nvSpPr>
        <p:spPr>
          <a:xfrm>
            <a:off x="8570839" y="6509472"/>
            <a:ext cx="573161" cy="365125"/>
          </a:xfrm>
        </p:spPr>
        <p:txBody>
          <a:bodyPr/>
          <a:lstStyle/>
          <a:p>
            <a:pPr>
              <a:defRPr/>
            </a:pPr>
            <a:fld id="{FC32A965-E450-4AFB-ACD3-0712C929ACEE}" type="slidenum">
              <a:rPr lang="es-ES" altLang="tr-TR" sz="1200" b="1" smtClean="0"/>
              <a:pPr>
                <a:defRPr/>
              </a:pPr>
              <a:t>14</a:t>
            </a:fld>
            <a:endParaRPr lang="es-ES" altLang="tr-TR" sz="1200" b="1" dirty="0"/>
          </a:p>
        </p:txBody>
      </p:sp>
    </p:spTree>
    <p:extLst>
      <p:ext uri="{BB962C8B-B14F-4D97-AF65-F5344CB8AC3E}">
        <p14:creationId xmlns:p14="http://schemas.microsoft.com/office/powerpoint/2010/main" val="6595200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3">
            <a:extLst>
              <a:ext uri="{28A0092B-C50C-407E-A947-70E740481C1C}">
                <a14:useLocalDpi xmlns:a14="http://schemas.microsoft.com/office/drawing/2010/main" val="0"/>
              </a:ext>
            </a:extLst>
          </a:blip>
          <a:srcRect l="7606" r="6746"/>
          <a:stretch/>
        </p:blipFill>
        <p:spPr bwMode="auto">
          <a:xfrm>
            <a:off x="107504" y="1756017"/>
            <a:ext cx="4374000" cy="3356810"/>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4">
            <a:extLst>
              <a:ext uri="{28A0092B-C50C-407E-A947-70E740481C1C}">
                <a14:useLocalDpi xmlns:a14="http://schemas.microsoft.com/office/drawing/2010/main" val="0"/>
              </a:ext>
            </a:extLst>
          </a:blip>
          <a:srcRect l="6944" r="6911"/>
          <a:stretch/>
        </p:blipFill>
        <p:spPr bwMode="auto">
          <a:xfrm>
            <a:off x="4629123" y="1725923"/>
            <a:ext cx="4374000" cy="3356810"/>
          </a:xfrm>
          <a:prstGeom prst="rect">
            <a:avLst/>
          </a:prstGeom>
          <a:ln>
            <a:noFill/>
          </a:ln>
          <a:extLst>
            <a:ext uri="{53640926-AAD7-44D8-BBD7-CCE9431645EC}">
              <a14:shadowObscured xmlns:a14="http://schemas.microsoft.com/office/drawing/2010/main"/>
            </a:ext>
          </a:extLst>
        </p:spPr>
      </p:pic>
      <p:sp>
        <p:nvSpPr>
          <p:cNvPr id="3" name="Dikdörtgen 2"/>
          <p:cNvSpPr/>
          <p:nvPr/>
        </p:nvSpPr>
        <p:spPr>
          <a:xfrm>
            <a:off x="1766120" y="5577652"/>
            <a:ext cx="5611761" cy="646331"/>
          </a:xfrm>
          <a:prstGeom prst="rect">
            <a:avLst/>
          </a:prstGeom>
        </p:spPr>
        <p:txBody>
          <a:bodyPr wrap="square">
            <a:spAutoFit/>
          </a:bodyPr>
          <a:lstStyle/>
          <a:p>
            <a:r>
              <a:rPr lang="tr-TR" b="1" dirty="0">
                <a:latin typeface="Times New Roman" panose="02020603050405020304" pitchFamily="18" charset="0"/>
                <a:ea typeface="Calibri" panose="020F0502020204030204" pitchFamily="34" charset="0"/>
              </a:rPr>
              <a:t>GANM ve GISM istasyonlarında PWV</a:t>
            </a:r>
            <a:r>
              <a:rPr lang="tr-TR" b="1" baseline="-25000" dirty="0">
                <a:latin typeface="Times New Roman" panose="02020603050405020304" pitchFamily="18" charset="0"/>
                <a:ea typeface="Calibri" panose="020F0502020204030204" pitchFamily="34" charset="0"/>
              </a:rPr>
              <a:t>GNSS</a:t>
            </a:r>
            <a:r>
              <a:rPr lang="tr-TR" b="1" dirty="0">
                <a:latin typeface="Times New Roman" panose="02020603050405020304" pitchFamily="18" charset="0"/>
                <a:ea typeface="Calibri" panose="020F0502020204030204" pitchFamily="34" charset="0"/>
              </a:rPr>
              <a:t> ile PWV</a:t>
            </a:r>
            <a:r>
              <a:rPr lang="tr-TR" b="1" baseline="-25000" dirty="0">
                <a:latin typeface="Times New Roman" panose="02020603050405020304" pitchFamily="18" charset="0"/>
                <a:ea typeface="Calibri" panose="020F0502020204030204" pitchFamily="34" charset="0"/>
              </a:rPr>
              <a:t>RS</a:t>
            </a:r>
            <a:r>
              <a:rPr lang="tr-TR" b="1" dirty="0">
                <a:latin typeface="Times New Roman" panose="02020603050405020304" pitchFamily="18" charset="0"/>
                <a:ea typeface="Calibri" panose="020F0502020204030204" pitchFamily="34" charset="0"/>
              </a:rPr>
              <a:t> arasındaki </a:t>
            </a:r>
            <a:r>
              <a:rPr lang="tr-TR" b="1" dirty="0" smtClean="0">
                <a:latin typeface="Times New Roman" panose="02020603050405020304" pitchFamily="18" charset="0"/>
                <a:ea typeface="Calibri" panose="020F0502020204030204" pitchFamily="34" charset="0"/>
              </a:rPr>
              <a:t>farkların grafikleri</a:t>
            </a:r>
            <a:endParaRPr lang="tr-TR" b="1" dirty="0"/>
          </a:p>
        </p:txBody>
      </p:sp>
      <p:sp>
        <p:nvSpPr>
          <p:cNvPr id="7" name="Dikdörtgen 6"/>
          <p:cNvSpPr/>
          <p:nvPr/>
        </p:nvSpPr>
        <p:spPr>
          <a:xfrm>
            <a:off x="7432021" y="5079329"/>
            <a:ext cx="1259512" cy="461665"/>
          </a:xfrm>
          <a:prstGeom prst="rect">
            <a:avLst/>
          </a:prstGeom>
        </p:spPr>
        <p:txBody>
          <a:bodyPr wrap="none">
            <a:spAutoFit/>
          </a:bodyPr>
          <a:lstStyle/>
          <a:p>
            <a:r>
              <a:rPr lang="tr-TR" alt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tr-TR" alt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0,90 </a:t>
            </a:r>
            <a:endParaRPr lang="tr-TR" sz="2400" b="1" dirty="0">
              <a:effectLst>
                <a:outerShdw blurRad="38100" dist="38100" dir="2700000" algn="tl">
                  <a:srgbClr val="000000">
                    <a:alpha val="43137"/>
                  </a:srgbClr>
                </a:outerShdw>
              </a:effectLst>
            </a:endParaRPr>
          </a:p>
        </p:txBody>
      </p:sp>
      <p:sp>
        <p:nvSpPr>
          <p:cNvPr id="8" name="Dikdörtgen 7"/>
          <p:cNvSpPr/>
          <p:nvPr/>
        </p:nvSpPr>
        <p:spPr>
          <a:xfrm>
            <a:off x="660496" y="5146080"/>
            <a:ext cx="1105624" cy="461665"/>
          </a:xfrm>
          <a:prstGeom prst="rect">
            <a:avLst/>
          </a:prstGeom>
        </p:spPr>
        <p:txBody>
          <a:bodyPr wrap="none">
            <a:spAutoFit/>
          </a:bodyPr>
          <a:lstStyle/>
          <a:p>
            <a:r>
              <a:rPr lang="tr-TR" alt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 =</a:t>
            </a:r>
            <a:r>
              <a:rPr lang="tr-TR" alt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0,87</a:t>
            </a:r>
            <a:endParaRPr lang="tr-TR" sz="2400" b="1" dirty="0">
              <a:effectLst>
                <a:outerShdw blurRad="38100" dist="38100" dir="2700000" algn="tl">
                  <a:srgbClr val="000000">
                    <a:alpha val="43137"/>
                  </a:srgbClr>
                </a:outerShdw>
              </a:effectLst>
            </a:endParaRPr>
          </a:p>
        </p:txBody>
      </p:sp>
      <p:sp>
        <p:nvSpPr>
          <p:cNvPr id="9" name="Metin kutusu 8"/>
          <p:cNvSpPr txBox="1"/>
          <p:nvPr/>
        </p:nvSpPr>
        <p:spPr>
          <a:xfrm>
            <a:off x="179512" y="6102664"/>
            <a:ext cx="1944216" cy="707886"/>
          </a:xfrm>
          <a:prstGeom prst="rect">
            <a:avLst/>
          </a:prstGeom>
          <a:noFill/>
        </p:spPr>
        <p:txBody>
          <a:bodyPr vert="horz" wrap="square" rtlCol="0">
            <a:spAutoFit/>
          </a:bodyPr>
          <a:lstStyle/>
          <a:p>
            <a:r>
              <a:rPr lang="tr-TR" sz="2000" b="1" dirty="0" err="1">
                <a:solidFill>
                  <a:srgbClr val="FF0000"/>
                </a:solidFill>
              </a:rPr>
              <a:t>Bernese</a:t>
            </a:r>
            <a:r>
              <a:rPr lang="tr-TR" sz="2000" b="1" dirty="0">
                <a:solidFill>
                  <a:srgbClr val="FF0000"/>
                </a:solidFill>
              </a:rPr>
              <a:t> v5.0</a:t>
            </a:r>
          </a:p>
          <a:p>
            <a:r>
              <a:rPr lang="tr-TR" sz="2000" b="1" dirty="0">
                <a:solidFill>
                  <a:srgbClr val="FF0000"/>
                </a:solidFill>
              </a:rPr>
              <a:t>+ </a:t>
            </a:r>
            <a:r>
              <a:rPr lang="tr-TR" sz="2000" b="1" dirty="0" err="1">
                <a:solidFill>
                  <a:srgbClr val="FF0000"/>
                </a:solidFill>
              </a:rPr>
              <a:t>T</a:t>
            </a:r>
            <a:r>
              <a:rPr lang="tr-TR" sz="2000" b="1" baseline="-25000" dirty="0" err="1">
                <a:solidFill>
                  <a:srgbClr val="FF0000"/>
                </a:solidFill>
              </a:rPr>
              <a:t>m</a:t>
            </a:r>
            <a:r>
              <a:rPr lang="tr-TR" sz="2000" b="1" dirty="0">
                <a:solidFill>
                  <a:srgbClr val="FF0000"/>
                </a:solidFill>
              </a:rPr>
              <a:t> model</a:t>
            </a:r>
          </a:p>
        </p:txBody>
      </p:sp>
      <p:sp>
        <p:nvSpPr>
          <p:cNvPr id="10" name="Unvan 1"/>
          <p:cNvSpPr>
            <a:spLocks noGrp="1"/>
          </p:cNvSpPr>
          <p:nvPr>
            <p:ph type="title"/>
          </p:nvPr>
        </p:nvSpPr>
        <p:spPr>
          <a:xfrm>
            <a:off x="683568" y="236833"/>
            <a:ext cx="7886700" cy="994172"/>
          </a:xfrm>
        </p:spPr>
        <p:txBody>
          <a:bodyPr>
            <a:normAutofit/>
          </a:bodyPr>
          <a:lstStyle/>
          <a:p>
            <a:r>
              <a:rPr lang="tr-TR"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Modellerin İstanbul ve Ankara GNSS-RS İstasyonlarında Test Edilmesi</a:t>
            </a:r>
          </a:p>
        </p:txBody>
      </p:sp>
      <p:sp>
        <p:nvSpPr>
          <p:cNvPr id="11" name="Slayt Numarası Yer Tutucusu 10"/>
          <p:cNvSpPr>
            <a:spLocks noGrp="1"/>
          </p:cNvSpPr>
          <p:nvPr>
            <p:ph type="sldNum" sz="quarter" idx="12"/>
          </p:nvPr>
        </p:nvSpPr>
        <p:spPr>
          <a:xfrm>
            <a:off x="8570268" y="6456607"/>
            <a:ext cx="573161" cy="365125"/>
          </a:xfrm>
        </p:spPr>
        <p:txBody>
          <a:bodyPr/>
          <a:lstStyle/>
          <a:p>
            <a:pPr>
              <a:defRPr/>
            </a:pPr>
            <a:fld id="{FC32A965-E450-4AFB-ACD3-0712C929ACEE}" type="slidenum">
              <a:rPr lang="es-ES" altLang="tr-TR" sz="1200" b="1" smtClean="0"/>
              <a:pPr>
                <a:defRPr/>
              </a:pPr>
              <a:t>15</a:t>
            </a:fld>
            <a:endParaRPr lang="es-ES" altLang="tr-TR" sz="1200" b="1" dirty="0"/>
          </a:p>
        </p:txBody>
      </p:sp>
    </p:spTree>
    <p:extLst>
      <p:ext uri="{BB962C8B-B14F-4D97-AF65-F5344CB8AC3E}">
        <p14:creationId xmlns:p14="http://schemas.microsoft.com/office/powerpoint/2010/main" val="32691790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6021698"/>
            <a:ext cx="1766830" cy="707886"/>
          </a:xfrm>
          <a:prstGeom prst="rect">
            <a:avLst/>
          </a:prstGeom>
          <a:noFill/>
        </p:spPr>
        <p:txBody>
          <a:bodyPr vert="horz" wrap="none" rtlCol="0">
            <a:spAutoFit/>
          </a:bodyPr>
          <a:lstStyle/>
          <a:p>
            <a:r>
              <a:rPr lang="tr-TR" sz="2000" b="1" dirty="0" err="1">
                <a:solidFill>
                  <a:srgbClr val="FF0000"/>
                </a:solidFill>
              </a:rPr>
              <a:t>Bernese</a:t>
            </a:r>
            <a:r>
              <a:rPr lang="tr-TR" sz="2000" b="1" dirty="0">
                <a:solidFill>
                  <a:srgbClr val="FF0000"/>
                </a:solidFill>
              </a:rPr>
              <a:t> v5.0</a:t>
            </a:r>
          </a:p>
          <a:p>
            <a:r>
              <a:rPr lang="tr-TR" sz="2000" b="1" dirty="0">
                <a:solidFill>
                  <a:srgbClr val="FF0000"/>
                </a:solidFill>
              </a:rPr>
              <a:t>+ Q model</a:t>
            </a:r>
          </a:p>
        </p:txBody>
      </p:sp>
      <p:pic>
        <p:nvPicPr>
          <p:cNvPr id="4" name="Resim 3"/>
          <p:cNvPicPr/>
          <p:nvPr/>
        </p:nvPicPr>
        <p:blipFill rotWithShape="1">
          <a:blip r:embed="rId3">
            <a:extLst>
              <a:ext uri="{28A0092B-C50C-407E-A947-70E740481C1C}">
                <a14:useLocalDpi xmlns:a14="http://schemas.microsoft.com/office/drawing/2010/main" val="0"/>
              </a:ext>
            </a:extLst>
          </a:blip>
          <a:srcRect l="5622" r="5920"/>
          <a:stretch/>
        </p:blipFill>
        <p:spPr bwMode="auto">
          <a:xfrm>
            <a:off x="-1" y="2061883"/>
            <a:ext cx="4475748" cy="3295178"/>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4">
            <a:extLst>
              <a:ext uri="{28A0092B-C50C-407E-A947-70E740481C1C}">
                <a14:useLocalDpi xmlns:a14="http://schemas.microsoft.com/office/drawing/2010/main" val="0"/>
              </a:ext>
            </a:extLst>
          </a:blip>
          <a:srcRect l="6614" r="6416"/>
          <a:stretch/>
        </p:blipFill>
        <p:spPr bwMode="auto">
          <a:xfrm>
            <a:off x="4788568" y="2061883"/>
            <a:ext cx="4355432" cy="3295178"/>
          </a:xfrm>
          <a:prstGeom prst="rect">
            <a:avLst/>
          </a:prstGeom>
          <a:ln>
            <a:noFill/>
          </a:ln>
          <a:extLst>
            <a:ext uri="{53640926-AAD7-44D8-BBD7-CCE9431645EC}">
              <a14:shadowObscured xmlns:a14="http://schemas.microsoft.com/office/drawing/2010/main"/>
            </a:ext>
          </a:extLst>
        </p:spPr>
      </p:pic>
      <p:sp>
        <p:nvSpPr>
          <p:cNvPr id="6" name="Rectangle 1"/>
          <p:cNvSpPr>
            <a:spLocks noChangeArrowheads="1"/>
          </p:cNvSpPr>
          <p:nvPr/>
        </p:nvSpPr>
        <p:spPr bwMode="auto">
          <a:xfrm>
            <a:off x="1981931" y="5482446"/>
            <a:ext cx="5281102"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a:r>
              <a:rPr kumimoji="0" lang="tr-TR" altLang="tr-TR" b="1"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Ankara ve İstanbul istasyonlarında PWV</a:t>
            </a:r>
            <a:r>
              <a:rPr kumimoji="0" lang="tr-TR" altLang="tr-TR" b="1" i="0" u="none" strike="noStrike" cap="none" normalizeH="0" baseline="-3000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RS</a:t>
            </a:r>
            <a:r>
              <a:rPr kumimoji="0" lang="tr-TR" altLang="tr-TR" b="1"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PWV</a:t>
            </a:r>
            <a:r>
              <a:rPr kumimoji="0" lang="tr-TR" altLang="tr-TR" b="1" i="0" u="none" strike="noStrike" cap="none" normalizeH="0" baseline="-3000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GNSS</a:t>
            </a:r>
            <a:r>
              <a:rPr kumimoji="0" lang="tr-TR" altLang="tr-TR" b="1"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farklarının grafikleri</a:t>
            </a:r>
            <a:endParaRPr kumimoji="0" lang="tr-TR" altLang="tr-TR"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7" name="Dikdörtgen 6"/>
          <p:cNvSpPr/>
          <p:nvPr/>
        </p:nvSpPr>
        <p:spPr>
          <a:xfrm>
            <a:off x="458525" y="5357061"/>
            <a:ext cx="1034257" cy="461665"/>
          </a:xfrm>
          <a:prstGeom prst="rect">
            <a:avLst/>
          </a:prstGeom>
        </p:spPr>
        <p:txBody>
          <a:bodyPr wrap="none">
            <a:spAutoFit/>
          </a:bodyPr>
          <a:lstStyle/>
          <a:p>
            <a:pPr>
              <a:spcBef>
                <a:spcPct val="0"/>
              </a:spcBef>
              <a:buFontTx/>
              <a:buNone/>
            </a:pPr>
            <a:r>
              <a:rPr lang="tr-TR" alt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r=0,87</a:t>
            </a:r>
          </a:p>
        </p:txBody>
      </p:sp>
      <p:sp>
        <p:nvSpPr>
          <p:cNvPr id="8" name="Dikdörtgen 7"/>
          <p:cNvSpPr/>
          <p:nvPr/>
        </p:nvSpPr>
        <p:spPr>
          <a:xfrm>
            <a:off x="7658625" y="5482446"/>
            <a:ext cx="1034257" cy="461665"/>
          </a:xfrm>
          <a:prstGeom prst="rect">
            <a:avLst/>
          </a:prstGeom>
        </p:spPr>
        <p:txBody>
          <a:bodyPr wrap="none">
            <a:spAutoFit/>
          </a:bodyPr>
          <a:lstStyle/>
          <a:p>
            <a:pPr>
              <a:spcBef>
                <a:spcPct val="0"/>
              </a:spcBef>
              <a:buFontTx/>
              <a:buNone/>
            </a:pPr>
            <a:r>
              <a:rPr lang="tr-TR" alt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r=0,90</a:t>
            </a:r>
          </a:p>
        </p:txBody>
      </p:sp>
      <p:sp>
        <p:nvSpPr>
          <p:cNvPr id="10" name="Unvan 1"/>
          <p:cNvSpPr>
            <a:spLocks noGrp="1"/>
          </p:cNvSpPr>
          <p:nvPr>
            <p:ph type="title"/>
          </p:nvPr>
        </p:nvSpPr>
        <p:spPr>
          <a:xfrm>
            <a:off x="679132" y="507933"/>
            <a:ext cx="7886700" cy="994172"/>
          </a:xfrm>
        </p:spPr>
        <p:txBody>
          <a:bodyPr>
            <a:normAutofit/>
          </a:bodyPr>
          <a:lstStyle/>
          <a:p>
            <a:r>
              <a:rPr lang="tr-TR"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Modellerin İstanbul ve Ankara GNSS-RS İstasyonlarında Test Edilmesi</a:t>
            </a:r>
          </a:p>
        </p:txBody>
      </p:sp>
      <p:sp>
        <p:nvSpPr>
          <p:cNvPr id="11" name="Slayt Numarası Yer Tutucusu 10"/>
          <p:cNvSpPr>
            <a:spLocks noGrp="1"/>
          </p:cNvSpPr>
          <p:nvPr>
            <p:ph type="sldNum" sz="quarter" idx="12"/>
          </p:nvPr>
        </p:nvSpPr>
        <p:spPr>
          <a:xfrm>
            <a:off x="8565832" y="6492875"/>
            <a:ext cx="573161" cy="365125"/>
          </a:xfrm>
        </p:spPr>
        <p:txBody>
          <a:bodyPr/>
          <a:lstStyle/>
          <a:p>
            <a:pPr>
              <a:defRPr/>
            </a:pPr>
            <a:fld id="{FC32A965-E450-4AFB-ACD3-0712C929ACEE}" type="slidenum">
              <a:rPr lang="es-ES" altLang="tr-TR" sz="1200" b="1" smtClean="0"/>
              <a:pPr>
                <a:defRPr/>
              </a:pPr>
              <a:t>16</a:t>
            </a:fld>
            <a:endParaRPr lang="es-ES" altLang="tr-TR" sz="1200" b="1" dirty="0"/>
          </a:p>
        </p:txBody>
      </p:sp>
    </p:spTree>
    <p:extLst>
      <p:ext uri="{BB962C8B-B14F-4D97-AF65-F5344CB8AC3E}">
        <p14:creationId xmlns:p14="http://schemas.microsoft.com/office/powerpoint/2010/main" val="12777664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p:cNvSpPr>
            <a:spLocks noGrp="1"/>
          </p:cNvSpPr>
          <p:nvPr>
            <p:ph type="title"/>
          </p:nvPr>
        </p:nvSpPr>
        <p:spPr>
          <a:xfrm>
            <a:off x="611560" y="0"/>
            <a:ext cx="7773338" cy="1596177"/>
          </a:xfrm>
        </p:spPr>
        <p:txBody>
          <a:bodyPr>
            <a:normAutofit/>
          </a:bodyPr>
          <a:lstStyle/>
          <a:p>
            <a:pPr fontAlgn="auto">
              <a:spcAft>
                <a:spcPts val="0"/>
              </a:spcAft>
            </a:pPr>
            <a:r>
              <a:rPr lang="tr-TR" altLang="tr-TR" sz="2400" b="1" dirty="0">
                <a:solidFill>
                  <a:srgbClr val="C00000"/>
                </a:solidFill>
                <a:effectLst>
                  <a:outerShdw blurRad="38100" dist="38100" dir="2700000" algn="tl">
                    <a:srgbClr val="000000">
                      <a:alpha val="43137"/>
                    </a:srgbClr>
                  </a:outerShdw>
                </a:effectLst>
              </a:rPr>
              <a:t>GPS </a:t>
            </a:r>
            <a:r>
              <a:rPr lang="tr-TR" altLang="tr-TR" sz="2400" b="1" dirty="0" err="1">
                <a:solidFill>
                  <a:srgbClr val="C00000"/>
                </a:solidFill>
                <a:effectLst>
                  <a:outerShdw blurRad="38100" dist="38100" dir="2700000" algn="tl">
                    <a:srgbClr val="000000">
                      <a:alpha val="43137"/>
                    </a:srgbClr>
                  </a:outerShdw>
                </a:effectLst>
              </a:rPr>
              <a:t>İLe</a:t>
            </a:r>
            <a:r>
              <a:rPr lang="tr-TR" altLang="tr-TR" sz="2400" b="1" dirty="0">
                <a:solidFill>
                  <a:srgbClr val="C00000"/>
                </a:solidFill>
                <a:effectLst>
                  <a:outerShdw blurRad="38100" dist="38100" dir="2700000" algn="tl">
                    <a:srgbClr val="000000">
                      <a:alpha val="43137"/>
                    </a:srgbClr>
                  </a:outerShdw>
                </a:effectLst>
              </a:rPr>
              <a:t> </a:t>
            </a:r>
            <a:r>
              <a:rPr lang="tr-TR" altLang="tr-TR" sz="2400" b="1" dirty="0" err="1">
                <a:solidFill>
                  <a:srgbClr val="C00000"/>
                </a:solidFill>
                <a:effectLst>
                  <a:outerShdw blurRad="38100" dist="38100" dir="2700000" algn="tl">
                    <a:srgbClr val="000000">
                      <a:alpha val="43137"/>
                    </a:srgbClr>
                  </a:outerShdw>
                </a:effectLst>
              </a:rPr>
              <a:t>AtmosferİK</a:t>
            </a:r>
            <a:r>
              <a:rPr lang="tr-TR" altLang="tr-TR" sz="2400" b="1" dirty="0">
                <a:solidFill>
                  <a:srgbClr val="C00000"/>
                </a:solidFill>
                <a:effectLst>
                  <a:outerShdw blurRad="38100" dist="38100" dir="2700000" algn="tl">
                    <a:srgbClr val="000000">
                      <a:alpha val="43137"/>
                    </a:srgbClr>
                  </a:outerShdw>
                </a:effectLst>
              </a:rPr>
              <a:t> Su Buharı KESTİRİMİ PROJESİ</a:t>
            </a:r>
          </a:p>
        </p:txBody>
      </p:sp>
      <p:pic>
        <p:nvPicPr>
          <p:cNvPr id="19459" name="Resim 457"/>
          <p:cNvPicPr>
            <a:picLocks noChangeAspect="1" noChangeArrowheads="1"/>
          </p:cNvPicPr>
          <p:nvPr/>
        </p:nvPicPr>
        <p:blipFill>
          <a:blip r:embed="rId3">
            <a:extLst>
              <a:ext uri="{28A0092B-C50C-407E-A947-70E740481C1C}">
                <a14:useLocalDpi xmlns:a14="http://schemas.microsoft.com/office/drawing/2010/main" val="0"/>
              </a:ext>
            </a:extLst>
          </a:blip>
          <a:srcRect l="2911" t="57291" r="26421" b="2774"/>
          <a:stretch>
            <a:fillRect/>
          </a:stretch>
        </p:blipFill>
        <p:spPr bwMode="auto">
          <a:xfrm>
            <a:off x="900113" y="1557338"/>
            <a:ext cx="648017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ayt Numarası Yer Tutucusu 3"/>
          <p:cNvSpPr>
            <a:spLocks noGrp="1"/>
          </p:cNvSpPr>
          <p:nvPr>
            <p:ph type="sldNum" sz="quarter" idx="12"/>
          </p:nvPr>
        </p:nvSpPr>
        <p:spPr>
          <a:xfrm>
            <a:off x="8617982" y="6505575"/>
            <a:ext cx="573161" cy="365125"/>
          </a:xfrm>
        </p:spPr>
        <p:txBody>
          <a:bodyPr/>
          <a:lstStyle/>
          <a:p>
            <a:pPr>
              <a:defRPr/>
            </a:pPr>
            <a:fld id="{FC32A965-E450-4AFB-ACD3-0712C929ACEE}" type="slidenum">
              <a:rPr lang="es-ES" altLang="tr-TR" sz="1200" b="1" smtClean="0"/>
              <a:pPr>
                <a:defRPr/>
              </a:pPr>
              <a:t>17</a:t>
            </a:fld>
            <a:endParaRPr lang="es-ES" altLang="tr-TR" sz="1200" b="1" dirty="0"/>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up 36"/>
          <p:cNvGrpSpPr>
            <a:grpSpLocks/>
          </p:cNvGrpSpPr>
          <p:nvPr/>
        </p:nvGrpSpPr>
        <p:grpSpPr bwMode="auto">
          <a:xfrm>
            <a:off x="1258888" y="1422400"/>
            <a:ext cx="6013450" cy="5319713"/>
            <a:chOff x="1259632" y="1422000"/>
            <a:chExt cx="6012000" cy="5319368"/>
          </a:xfrm>
        </p:grpSpPr>
        <p:sp>
          <p:nvSpPr>
            <p:cNvPr id="5" name="Dikdörtgen 4"/>
            <p:cNvSpPr/>
            <p:nvPr/>
          </p:nvSpPr>
          <p:spPr>
            <a:xfrm>
              <a:off x="1259632" y="1422000"/>
              <a:ext cx="6012000" cy="5319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Yuvarlatılmış Dikdörtgen 9"/>
            <p:cNvSpPr/>
            <p:nvPr/>
          </p:nvSpPr>
          <p:spPr>
            <a:xfrm>
              <a:off x="3072120" y="1487084"/>
              <a:ext cx="1999768" cy="717503"/>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defRPr/>
              </a:pPr>
              <a:r>
                <a:rPr lang="tr-TR" altLang="tr-TR" sz="1200" smtClean="0">
                  <a:solidFill>
                    <a:srgbClr val="0D0D0D"/>
                  </a:solidFill>
                  <a:latin typeface="Times New Roman" panose="02020603050405020304" pitchFamily="18" charset="0"/>
                  <a:cs typeface="Calibri" panose="020F0502020204030204" pitchFamily="34" charset="0"/>
                </a:rPr>
                <a:t>Meteorolojik istasyonların</a:t>
              </a:r>
              <a:endParaRPr lang="tr-TR" altLang="tr-TR" sz="120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defRPr/>
              </a:pPr>
              <a:r>
                <a:rPr lang="tr-TR" altLang="tr-TR" sz="1200" smtClean="0">
                  <a:solidFill>
                    <a:srgbClr val="0D0D0D"/>
                  </a:solidFill>
                  <a:latin typeface="Times New Roman" panose="02020603050405020304" pitchFamily="18" charset="0"/>
                  <a:cs typeface="Calibri" panose="020F0502020204030204" pitchFamily="34" charset="0"/>
                </a:rPr>
                <a:t>Meteorolojik veriler</a:t>
              </a:r>
              <a:endParaRPr lang="tr-TR" altLang="tr-TR" sz="1200" smtClean="0">
                <a:solidFill>
                  <a:srgbClr val="FFFFFF"/>
                </a:solidFill>
                <a:latin typeface="Times New Roman" panose="02020603050405020304" pitchFamily="18" charset="0"/>
                <a:cs typeface="Calibri" panose="020F0502020204030204" pitchFamily="34" charset="0"/>
              </a:endParaRPr>
            </a:p>
          </p:txBody>
        </p:sp>
        <p:sp>
          <p:nvSpPr>
            <p:cNvPr id="11" name="Yuvarlatılmış Dikdörtgen 10"/>
            <p:cNvSpPr/>
            <p:nvPr/>
          </p:nvSpPr>
          <p:spPr>
            <a:xfrm>
              <a:off x="3262574" y="2349040"/>
              <a:ext cx="1598227" cy="60003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spcAft>
                  <a:spcPts val="0"/>
                </a:spcAft>
                <a:defRPr/>
              </a:pPr>
              <a:r>
                <a:rPr lang="tr-TR" sz="1200" dirty="0">
                  <a:solidFill>
                    <a:srgbClr val="0D0D0D"/>
                  </a:solidFill>
                  <a:latin typeface="Times New Roman" panose="02020603050405020304" pitchFamily="18" charset="0"/>
                  <a:ea typeface="Calibri" panose="020F0502020204030204" pitchFamily="34" charset="0"/>
                </a:rPr>
                <a:t>Geoide indirgenmesi</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Yuvarlatılmış Dikdörtgen 11"/>
            <p:cNvSpPr/>
            <p:nvPr/>
          </p:nvSpPr>
          <p:spPr>
            <a:xfrm>
              <a:off x="3275271" y="3212584"/>
              <a:ext cx="1628382" cy="512730"/>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spcAft>
                  <a:spcPts val="0"/>
                </a:spcAft>
                <a:defRPr/>
              </a:pPr>
              <a:r>
                <a:rPr lang="tr-TR" sz="1200" dirty="0">
                  <a:solidFill>
                    <a:srgbClr val="0D0D0D"/>
                  </a:solidFill>
                  <a:latin typeface="Times New Roman" panose="02020603050405020304" pitchFamily="18" charset="0"/>
                  <a:ea typeface="Calibri" panose="020F0502020204030204" pitchFamily="34" charset="0"/>
                </a:rPr>
                <a:t>Harmonik modelleme</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Yuvarlatılmış Dikdörtgen 12"/>
            <p:cNvSpPr/>
            <p:nvPr/>
          </p:nvSpPr>
          <p:spPr>
            <a:xfrm>
              <a:off x="2856272" y="3933262"/>
              <a:ext cx="2582239" cy="746077"/>
            </a:xfrm>
            <a:prstGeom prst="round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defRPr/>
              </a:pPr>
              <a:r>
                <a:rPr lang="tr-TR" altLang="tr-TR" sz="1200" smtClean="0">
                  <a:solidFill>
                    <a:srgbClr val="0D0D0D"/>
                  </a:solidFill>
                  <a:latin typeface="Times New Roman" panose="02020603050405020304" pitchFamily="18" charset="0"/>
                  <a:cs typeface="Calibri" panose="020F0502020204030204" pitchFamily="34" charset="0"/>
                </a:rPr>
                <a:t>GNSS istasyonları için enterpolasyon</a:t>
              </a:r>
              <a:endParaRPr lang="tr-TR" altLang="tr-TR" sz="120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defRPr/>
              </a:pPr>
              <a:r>
                <a:rPr lang="tr-TR" altLang="tr-TR" sz="1200" smtClean="0">
                  <a:solidFill>
                    <a:srgbClr val="0D0D0D"/>
                  </a:solidFill>
                  <a:latin typeface="Times New Roman" panose="02020603050405020304" pitchFamily="18" charset="0"/>
                  <a:cs typeface="Calibri" panose="020F0502020204030204" pitchFamily="34" charset="0"/>
                </a:rPr>
                <a:t>İstasyon yüksekliğine yükseltme</a:t>
              </a:r>
              <a:endParaRPr lang="tr-TR" altLang="tr-TR" sz="1200" smtClean="0">
                <a:solidFill>
                  <a:srgbClr val="FFFFFF"/>
                </a:solidFill>
                <a:latin typeface="Times New Roman" panose="02020603050405020304" pitchFamily="18" charset="0"/>
                <a:cs typeface="Calibri" panose="020F0502020204030204" pitchFamily="34" charset="0"/>
              </a:endParaRPr>
            </a:p>
          </p:txBody>
        </p:sp>
        <p:sp>
          <p:nvSpPr>
            <p:cNvPr id="15" name="Yuvarlatılmış Dikdörtgen 14"/>
            <p:cNvSpPr/>
            <p:nvPr/>
          </p:nvSpPr>
          <p:spPr>
            <a:xfrm>
              <a:off x="3362562" y="4869826"/>
              <a:ext cx="1498239" cy="511142"/>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spcAft>
                  <a:spcPts val="0"/>
                </a:spcAft>
                <a:defRPr/>
              </a:pPr>
              <a:r>
                <a:rPr lang="tr-TR" sz="1200" dirty="0">
                  <a:solidFill>
                    <a:srgbClr val="0D0D0D"/>
                  </a:solidFill>
                  <a:latin typeface="Times New Roman" panose="02020603050405020304" pitchFamily="18" charset="0"/>
                  <a:ea typeface="Calibri" panose="020F0502020204030204" pitchFamily="34" charset="0"/>
                </a:rPr>
                <a:t>ZWD=ZTD-ZHD</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6" name="Dirsek Bağlayıcısı 15"/>
            <p:cNvCxnSpPr/>
            <p:nvPr/>
          </p:nvCxnSpPr>
          <p:spPr>
            <a:xfrm rot="5400000">
              <a:off x="3937869" y="2291101"/>
              <a:ext cx="252397" cy="6348"/>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17" name="Dirsek Bağlayıcısı 16"/>
            <p:cNvCxnSpPr/>
            <p:nvPr/>
          </p:nvCxnSpPr>
          <p:spPr>
            <a:xfrm rot="5400000">
              <a:off x="3921995" y="3070512"/>
              <a:ext cx="293668" cy="3174"/>
            </a:xfrm>
            <a:prstGeom prst="bentConnector3">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Dirsek Bağlayıcısı 17"/>
            <p:cNvCxnSpPr/>
            <p:nvPr/>
          </p:nvCxnSpPr>
          <p:spPr>
            <a:xfrm rot="5400000">
              <a:off x="3952949" y="4760298"/>
              <a:ext cx="234935" cy="19045"/>
            </a:xfrm>
            <a:prstGeom prst="bentConnector3">
              <a:avLst>
                <a:gd name="adj1" fmla="val 50000"/>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Dirsek Bağlayıcısı 18"/>
            <p:cNvCxnSpPr/>
            <p:nvPr/>
          </p:nvCxnSpPr>
          <p:spPr>
            <a:xfrm rot="5400000">
              <a:off x="3968027" y="3834050"/>
              <a:ext cx="234935" cy="1587"/>
            </a:xfrm>
            <a:prstGeom prst="bentConnector3">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Yuvarlatılmış Dikdörtgen 19"/>
            <p:cNvSpPr/>
            <p:nvPr/>
          </p:nvSpPr>
          <p:spPr>
            <a:xfrm>
              <a:off x="3353039" y="5588918"/>
              <a:ext cx="1587117" cy="48256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defRPr/>
              </a:pPr>
              <a:r>
                <a:rPr lang="tr-TR" altLang="tr-TR" sz="1200" smtClean="0">
                  <a:solidFill>
                    <a:srgbClr val="0D0D0D"/>
                  </a:solidFill>
                  <a:latin typeface="Times New Roman" panose="02020603050405020304" pitchFamily="18" charset="0"/>
                  <a:cs typeface="Calibri" panose="020F0502020204030204" pitchFamily="34" charset="0"/>
                </a:rPr>
                <a:t>T</a:t>
              </a:r>
              <a:r>
                <a:rPr lang="tr-TR" altLang="tr-TR" sz="1200" baseline="-25000" smtClean="0">
                  <a:solidFill>
                    <a:srgbClr val="0D0D0D"/>
                  </a:solidFill>
                  <a:latin typeface="Times New Roman" panose="02020603050405020304" pitchFamily="18" charset="0"/>
                  <a:cs typeface="Calibri" panose="020F0502020204030204" pitchFamily="34" charset="0"/>
                </a:rPr>
                <a:t>m</a:t>
              </a:r>
              <a:r>
                <a:rPr lang="tr-TR" altLang="tr-TR" sz="1200" smtClean="0">
                  <a:solidFill>
                    <a:srgbClr val="0D0D0D"/>
                  </a:solidFill>
                  <a:latin typeface="Times New Roman" panose="02020603050405020304" pitchFamily="18" charset="0"/>
                  <a:cs typeface="Calibri" panose="020F0502020204030204" pitchFamily="34" charset="0"/>
                </a:rPr>
                <a:t> (Q) dönüşüm</a:t>
              </a:r>
              <a:endParaRPr lang="tr-TR" altLang="tr-TR" sz="120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Yuvarlatılmış Dikdörtgen 20"/>
            <p:cNvSpPr/>
            <p:nvPr/>
          </p:nvSpPr>
          <p:spPr>
            <a:xfrm>
              <a:off x="3383195" y="6165142"/>
              <a:ext cx="1556961" cy="482569"/>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1200"/>
                </a:spcAft>
                <a:defRPr/>
              </a:pPr>
              <a:r>
                <a:rPr lang="tr-TR" altLang="tr-TR" sz="1200" smtClean="0">
                  <a:solidFill>
                    <a:srgbClr val="0D0D0D"/>
                  </a:solidFill>
                  <a:latin typeface="Times New Roman" panose="02020603050405020304" pitchFamily="18" charset="0"/>
                  <a:cs typeface="Calibri" panose="020F0502020204030204" pitchFamily="34" charset="0"/>
                </a:rPr>
                <a:t>PWV hesabı</a:t>
              </a:r>
              <a:endParaRPr lang="tr-TR" altLang="tr-TR" sz="120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2" name="Dirsek Bağlayıcısı 21"/>
            <p:cNvCxnSpPr/>
            <p:nvPr/>
          </p:nvCxnSpPr>
          <p:spPr>
            <a:xfrm rot="5400000">
              <a:off x="4074371" y="6162762"/>
              <a:ext cx="146041" cy="1588"/>
            </a:xfrm>
            <a:prstGeom prst="bentConnector3">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Dirsek Bağlayıcısı 23"/>
            <p:cNvCxnSpPr>
              <a:stCxn id="15" idx="2"/>
              <a:endCxn id="20" idx="0"/>
            </p:cNvCxnSpPr>
            <p:nvPr/>
          </p:nvCxnSpPr>
          <p:spPr>
            <a:xfrm rot="16200000" flipH="1">
              <a:off x="4025165" y="5467485"/>
              <a:ext cx="207950" cy="34917"/>
            </a:xfrm>
            <a:prstGeom prst="bentConnector3">
              <a:avLst>
                <a:gd name="adj1" fmla="val 50000"/>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484" name="Dikdörtgen 37"/>
          <p:cNvSpPr>
            <a:spLocks noChangeArrowheads="1"/>
          </p:cNvSpPr>
          <p:nvPr/>
        </p:nvSpPr>
        <p:spPr bwMode="auto">
          <a:xfrm>
            <a:off x="7236296" y="3725863"/>
            <a:ext cx="2101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800" b="1" dirty="0" err="1" smtClean="0">
                <a:latin typeface="Times New Roman" panose="02020603050405020304" pitchFamily="18" charset="0"/>
                <a:cs typeface="Calibri" panose="020F0502020204030204" pitchFamily="34" charset="0"/>
              </a:rPr>
              <a:t>m</a:t>
            </a:r>
            <a:r>
              <a:rPr lang="tr-TR" altLang="tr-TR" sz="1800" b="1" baseline="-25000" dirty="0" err="1" smtClean="0">
                <a:latin typeface="Times New Roman" panose="02020603050405020304" pitchFamily="18" charset="0"/>
                <a:cs typeface="Calibri" panose="020F0502020204030204" pitchFamily="34" charset="0"/>
              </a:rPr>
              <a:t>Tort</a:t>
            </a:r>
            <a:r>
              <a:rPr lang="tr-TR" altLang="tr-TR" sz="1800" b="1" baseline="-25000" dirty="0">
                <a:latin typeface="Times New Roman" panose="02020603050405020304" pitchFamily="18" charset="0"/>
                <a:cs typeface="Calibri" panose="020F0502020204030204" pitchFamily="34" charset="0"/>
              </a:rPr>
              <a:t>. </a:t>
            </a:r>
            <a:r>
              <a:rPr lang="tr-TR" altLang="tr-TR" sz="1800" b="1" dirty="0">
                <a:latin typeface="Times New Roman" panose="02020603050405020304" pitchFamily="18" charset="0"/>
                <a:cs typeface="Calibri" panose="020F0502020204030204" pitchFamily="34" charset="0"/>
              </a:rPr>
              <a:t>= ± 1,74 K, </a:t>
            </a:r>
          </a:p>
          <a:p>
            <a:pPr>
              <a:spcBef>
                <a:spcPct val="0"/>
              </a:spcBef>
              <a:buFontTx/>
              <a:buNone/>
            </a:pPr>
            <a:r>
              <a:rPr lang="tr-TR" altLang="tr-TR" sz="1800" b="1" dirty="0" err="1">
                <a:latin typeface="Times New Roman" panose="02020603050405020304" pitchFamily="18" charset="0"/>
                <a:cs typeface="Calibri" panose="020F0502020204030204" pitchFamily="34" charset="0"/>
              </a:rPr>
              <a:t>m</a:t>
            </a:r>
            <a:r>
              <a:rPr lang="tr-TR" altLang="tr-TR" sz="1800" b="1" baseline="-25000" dirty="0" err="1">
                <a:latin typeface="Times New Roman" panose="02020603050405020304" pitchFamily="18" charset="0"/>
                <a:cs typeface="Calibri" panose="020F0502020204030204" pitchFamily="34" charset="0"/>
              </a:rPr>
              <a:t>Port</a:t>
            </a:r>
            <a:r>
              <a:rPr lang="tr-TR" altLang="tr-TR" sz="1800" b="1" baseline="-25000" dirty="0">
                <a:latin typeface="Times New Roman" panose="02020603050405020304" pitchFamily="18" charset="0"/>
                <a:cs typeface="Calibri" panose="020F0502020204030204" pitchFamily="34" charset="0"/>
              </a:rPr>
              <a:t> .</a:t>
            </a:r>
            <a:r>
              <a:rPr lang="tr-TR" altLang="tr-TR" sz="1800" b="1" dirty="0">
                <a:latin typeface="Times New Roman" panose="02020603050405020304" pitchFamily="18" charset="0"/>
                <a:cs typeface="Calibri" panose="020F0502020204030204" pitchFamily="34" charset="0"/>
              </a:rPr>
              <a:t>= ± 0,95 </a:t>
            </a:r>
            <a:r>
              <a:rPr lang="tr-TR" altLang="tr-TR" sz="1800" b="1" dirty="0" err="1">
                <a:latin typeface="Times New Roman" panose="02020603050405020304" pitchFamily="18" charset="0"/>
                <a:cs typeface="Calibri" panose="020F0502020204030204" pitchFamily="34" charset="0"/>
              </a:rPr>
              <a:t>hPa</a:t>
            </a:r>
            <a:r>
              <a:rPr lang="tr-TR" altLang="tr-TR" sz="1800" b="1" dirty="0">
                <a:latin typeface="Times New Roman" panose="02020603050405020304" pitchFamily="18" charset="0"/>
                <a:cs typeface="Calibri" panose="020F0502020204030204" pitchFamily="34" charset="0"/>
              </a:rPr>
              <a:t>, </a:t>
            </a:r>
          </a:p>
          <a:p>
            <a:pPr>
              <a:spcBef>
                <a:spcPct val="0"/>
              </a:spcBef>
              <a:buFontTx/>
              <a:buNone/>
            </a:pPr>
            <a:r>
              <a:rPr lang="tr-TR" altLang="tr-TR" sz="1800" b="1" dirty="0" err="1">
                <a:latin typeface="Times New Roman" panose="02020603050405020304" pitchFamily="18" charset="0"/>
                <a:cs typeface="Calibri" panose="020F0502020204030204" pitchFamily="34" charset="0"/>
              </a:rPr>
              <a:t>m</a:t>
            </a:r>
            <a:r>
              <a:rPr lang="tr-TR" altLang="tr-TR" sz="1800" b="1" baseline="-25000" dirty="0" err="1">
                <a:latin typeface="Times New Roman" panose="02020603050405020304" pitchFamily="18" charset="0"/>
                <a:cs typeface="Calibri" panose="020F0502020204030204" pitchFamily="34" charset="0"/>
              </a:rPr>
              <a:t>Hort</a:t>
            </a:r>
            <a:r>
              <a:rPr lang="tr-TR" altLang="tr-TR" sz="1800" b="1" baseline="-25000" dirty="0">
                <a:latin typeface="Times New Roman" panose="02020603050405020304" pitchFamily="18" charset="0"/>
                <a:cs typeface="Calibri" panose="020F0502020204030204" pitchFamily="34" charset="0"/>
              </a:rPr>
              <a:t>. </a:t>
            </a:r>
            <a:r>
              <a:rPr lang="tr-TR" altLang="tr-TR" sz="1800" b="1" dirty="0">
                <a:latin typeface="Times New Roman" panose="02020603050405020304" pitchFamily="18" charset="0"/>
                <a:cs typeface="Calibri" panose="020F0502020204030204" pitchFamily="34" charset="0"/>
              </a:rPr>
              <a:t>= ± % 14,88 </a:t>
            </a:r>
            <a:endParaRPr lang="tr-TR" altLang="tr-TR" sz="1800" b="1" dirty="0"/>
          </a:p>
        </p:txBody>
      </p:sp>
      <p:sp>
        <p:nvSpPr>
          <p:cNvPr id="2" name="Dikdörtgen 1"/>
          <p:cNvSpPr/>
          <p:nvPr/>
        </p:nvSpPr>
        <p:spPr>
          <a:xfrm>
            <a:off x="67634" y="1593672"/>
            <a:ext cx="3031599" cy="369332"/>
          </a:xfrm>
          <a:prstGeom prst="rect">
            <a:avLst/>
          </a:prstGeom>
        </p:spPr>
        <p:txBody>
          <a:bodyPr wrap="none">
            <a:spAutoFit/>
          </a:bodyPr>
          <a:lstStyle/>
          <a:p>
            <a:r>
              <a:rPr lang="tr-TR" altLang="tr-TR" sz="1800" b="1" dirty="0" smtClean="0">
                <a:solidFill>
                  <a:srgbClr val="7030A0"/>
                </a:solidFill>
                <a:latin typeface="Times New Roman" panose="02020603050405020304" pitchFamily="18" charset="0"/>
                <a:cs typeface="Calibri" panose="020F0502020204030204" pitchFamily="34" charset="0"/>
              </a:rPr>
              <a:t>Haziran 2013 - Haziran 2014</a:t>
            </a:r>
          </a:p>
        </p:txBody>
      </p:sp>
      <p:sp>
        <p:nvSpPr>
          <p:cNvPr id="3" name="Unvan 2"/>
          <p:cNvSpPr>
            <a:spLocks noGrp="1"/>
          </p:cNvSpPr>
          <p:nvPr>
            <p:ph type="title"/>
          </p:nvPr>
        </p:nvSpPr>
        <p:spPr>
          <a:xfrm>
            <a:off x="513883" y="89748"/>
            <a:ext cx="7773338" cy="1596177"/>
          </a:xfrm>
        </p:spPr>
        <p:txBody>
          <a:bodyPr>
            <a:normAutofit/>
          </a:bodyPr>
          <a:lstStyle/>
          <a:p>
            <a:r>
              <a:rPr lang="tr-TR" altLang="tr-TR" sz="2400" b="1" dirty="0">
                <a:solidFill>
                  <a:srgbClr val="C00000"/>
                </a:solidFill>
                <a:effectLst>
                  <a:outerShdw blurRad="38100" dist="38100" dir="2700000" algn="tl">
                    <a:srgbClr val="000000">
                      <a:alpha val="43137"/>
                    </a:srgbClr>
                  </a:outerShdw>
                </a:effectLst>
              </a:rPr>
              <a:t>GPS </a:t>
            </a:r>
            <a:r>
              <a:rPr lang="tr-TR" altLang="tr-TR" sz="2400" b="1" dirty="0" err="1">
                <a:solidFill>
                  <a:srgbClr val="C00000"/>
                </a:solidFill>
                <a:effectLst>
                  <a:outerShdw blurRad="38100" dist="38100" dir="2700000" algn="tl">
                    <a:srgbClr val="000000">
                      <a:alpha val="43137"/>
                    </a:srgbClr>
                  </a:outerShdw>
                </a:effectLst>
              </a:rPr>
              <a:t>İLe</a:t>
            </a:r>
            <a:r>
              <a:rPr lang="tr-TR" altLang="tr-TR" sz="2400" b="1" dirty="0">
                <a:solidFill>
                  <a:srgbClr val="C00000"/>
                </a:solidFill>
                <a:effectLst>
                  <a:outerShdw blurRad="38100" dist="38100" dir="2700000" algn="tl">
                    <a:srgbClr val="000000">
                      <a:alpha val="43137"/>
                    </a:srgbClr>
                  </a:outerShdw>
                </a:effectLst>
              </a:rPr>
              <a:t> </a:t>
            </a:r>
            <a:r>
              <a:rPr lang="tr-TR" altLang="tr-TR" sz="2400" b="1" dirty="0" err="1">
                <a:solidFill>
                  <a:srgbClr val="C00000"/>
                </a:solidFill>
                <a:effectLst>
                  <a:outerShdw blurRad="38100" dist="38100" dir="2700000" algn="tl">
                    <a:srgbClr val="000000">
                      <a:alpha val="43137"/>
                    </a:srgbClr>
                  </a:outerShdw>
                </a:effectLst>
              </a:rPr>
              <a:t>AtmosferİK</a:t>
            </a:r>
            <a:r>
              <a:rPr lang="tr-TR" altLang="tr-TR" sz="2400" b="1" dirty="0">
                <a:solidFill>
                  <a:srgbClr val="C00000"/>
                </a:solidFill>
                <a:effectLst>
                  <a:outerShdw blurRad="38100" dist="38100" dir="2700000" algn="tl">
                    <a:srgbClr val="000000">
                      <a:alpha val="43137"/>
                    </a:srgbClr>
                  </a:outerShdw>
                </a:effectLst>
              </a:rPr>
              <a:t> Su Buharı KESTİRİMİ </a:t>
            </a:r>
            <a:r>
              <a:rPr lang="tr-TR" altLang="tr-TR" sz="2400" b="1" dirty="0" smtClean="0">
                <a:solidFill>
                  <a:srgbClr val="C00000"/>
                </a:solidFill>
                <a:effectLst>
                  <a:outerShdw blurRad="38100" dist="38100" dir="2700000" algn="tl">
                    <a:srgbClr val="000000">
                      <a:alpha val="43137"/>
                    </a:srgbClr>
                  </a:outerShdw>
                </a:effectLst>
              </a:rPr>
              <a:t>PROJESİ</a:t>
            </a:r>
            <a:endParaRPr lang="tr-TR" sz="2400" b="1" dirty="0">
              <a:solidFill>
                <a:srgbClr val="C0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a:xfrm>
            <a:off x="8388424" y="6465887"/>
            <a:ext cx="573161" cy="365125"/>
          </a:xfrm>
        </p:spPr>
        <p:txBody>
          <a:bodyPr/>
          <a:lstStyle/>
          <a:p>
            <a:pPr>
              <a:defRPr/>
            </a:pPr>
            <a:fld id="{FC32A965-E450-4AFB-ACD3-0712C929ACEE}" type="slidenum">
              <a:rPr lang="es-ES" altLang="tr-TR" sz="1200" b="1" smtClean="0"/>
              <a:pPr>
                <a:defRPr/>
              </a:pPr>
              <a:t>18</a:t>
            </a:fld>
            <a:endParaRPr lang="es-ES" altLang="tr-TR" sz="1200" b="1" dirty="0"/>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ikdörtgen 4"/>
          <p:cNvSpPr>
            <a:spLocks noChangeArrowheads="1"/>
          </p:cNvSpPr>
          <p:nvPr/>
        </p:nvSpPr>
        <p:spPr bwMode="auto">
          <a:xfrm>
            <a:off x="457200" y="1561307"/>
            <a:ext cx="2713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1200"/>
              </a:spcAft>
              <a:buFontTx/>
              <a:buNone/>
            </a:pPr>
            <a:r>
              <a:rPr lang="tr-TR" altLang="tr-TR" sz="2000" b="1" dirty="0" err="1">
                <a:latin typeface="Times New Roman" panose="02020603050405020304" pitchFamily="18" charset="0"/>
                <a:ea typeface="Calibri" panose="020F0502020204030204" pitchFamily="34" charset="0"/>
                <a:cs typeface="Times New Roman" panose="02020603050405020304" pitchFamily="18" charset="0"/>
              </a:rPr>
              <a:t>m</a:t>
            </a:r>
            <a:r>
              <a:rPr lang="tr-TR" altLang="tr-TR" sz="2000" b="1" baseline="-25000" dirty="0" err="1">
                <a:latin typeface="Times New Roman" panose="02020603050405020304" pitchFamily="18" charset="0"/>
                <a:ea typeface="Calibri" panose="020F0502020204030204" pitchFamily="34" charset="0"/>
                <a:cs typeface="Times New Roman" panose="02020603050405020304" pitchFamily="18" charset="0"/>
              </a:rPr>
              <a:t>PWV</a:t>
            </a:r>
            <a:r>
              <a:rPr lang="tr-TR" altLang="tr-TR" sz="2000" b="1" baseline="-25000" dirty="0">
                <a:latin typeface="Times New Roman" panose="02020603050405020304" pitchFamily="18" charset="0"/>
                <a:ea typeface="Calibri" panose="020F0502020204030204" pitchFamily="34" charset="0"/>
                <a:cs typeface="Times New Roman" panose="02020603050405020304" pitchFamily="18" charset="0"/>
              </a:rPr>
              <a:t> </a:t>
            </a:r>
            <a:r>
              <a:rPr lang="tr-TR" altLang="tr-TR" sz="2000" b="1" dirty="0">
                <a:latin typeface="Times New Roman" panose="02020603050405020304" pitchFamily="18" charset="0"/>
                <a:ea typeface="Calibri" panose="020F0502020204030204" pitchFamily="34" charset="0"/>
                <a:cs typeface="Times New Roman" panose="02020603050405020304" pitchFamily="18" charset="0"/>
              </a:rPr>
              <a:t>= ± 0,50-1,32 mm</a:t>
            </a:r>
          </a:p>
        </p:txBody>
      </p:sp>
      <p:sp>
        <p:nvSpPr>
          <p:cNvPr id="22532" name="Dikdörtgen 5"/>
          <p:cNvSpPr>
            <a:spLocks noChangeArrowheads="1"/>
          </p:cNvSpPr>
          <p:nvPr/>
        </p:nvSpPr>
        <p:spPr bwMode="auto">
          <a:xfrm>
            <a:off x="990599" y="2029619"/>
            <a:ext cx="16462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1200"/>
              </a:spcAft>
              <a:buFontTx/>
              <a:buNone/>
            </a:pPr>
            <a:r>
              <a:rPr lang="tr-TR" altLang="tr-TR" sz="1800" b="1" dirty="0">
                <a:latin typeface="Times New Roman" panose="02020603050405020304" pitchFamily="18" charset="0"/>
                <a:ea typeface="Calibri" panose="020F0502020204030204" pitchFamily="34" charset="0"/>
                <a:cs typeface="Times New Roman" panose="02020603050405020304" pitchFamily="18" charset="0"/>
              </a:rPr>
              <a:t>1 Ağustos 2013</a:t>
            </a:r>
          </a:p>
        </p:txBody>
      </p:sp>
      <p:pic>
        <p:nvPicPr>
          <p:cNvPr id="22533"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2562" y="2060848"/>
            <a:ext cx="369887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2"/>
          <p:cNvSpPr>
            <a:spLocks noGrp="1"/>
          </p:cNvSpPr>
          <p:nvPr>
            <p:ph type="title"/>
          </p:nvPr>
        </p:nvSpPr>
        <p:spPr>
          <a:xfrm>
            <a:off x="513883" y="89748"/>
            <a:ext cx="7773338" cy="1596177"/>
          </a:xfrm>
        </p:spPr>
        <p:txBody>
          <a:bodyPr>
            <a:normAutofit/>
          </a:bodyPr>
          <a:lstStyle/>
          <a:p>
            <a:r>
              <a:rPr lang="tr-TR" altLang="tr-TR" sz="2400" b="1" dirty="0">
                <a:solidFill>
                  <a:srgbClr val="C00000"/>
                </a:solidFill>
                <a:effectLst>
                  <a:outerShdw blurRad="38100" dist="38100" dir="2700000" algn="tl">
                    <a:srgbClr val="000000">
                      <a:alpha val="43137"/>
                    </a:srgbClr>
                  </a:outerShdw>
                </a:effectLst>
              </a:rPr>
              <a:t>GPS </a:t>
            </a:r>
            <a:r>
              <a:rPr lang="tr-TR" altLang="tr-TR" sz="2400" b="1" dirty="0" err="1">
                <a:solidFill>
                  <a:srgbClr val="C00000"/>
                </a:solidFill>
                <a:effectLst>
                  <a:outerShdw blurRad="38100" dist="38100" dir="2700000" algn="tl">
                    <a:srgbClr val="000000">
                      <a:alpha val="43137"/>
                    </a:srgbClr>
                  </a:outerShdw>
                </a:effectLst>
              </a:rPr>
              <a:t>İLe</a:t>
            </a:r>
            <a:r>
              <a:rPr lang="tr-TR" altLang="tr-TR" sz="2400" b="1" dirty="0">
                <a:solidFill>
                  <a:srgbClr val="C00000"/>
                </a:solidFill>
                <a:effectLst>
                  <a:outerShdw blurRad="38100" dist="38100" dir="2700000" algn="tl">
                    <a:srgbClr val="000000">
                      <a:alpha val="43137"/>
                    </a:srgbClr>
                  </a:outerShdw>
                </a:effectLst>
              </a:rPr>
              <a:t> </a:t>
            </a:r>
            <a:r>
              <a:rPr lang="tr-TR" altLang="tr-TR" sz="2400" b="1" dirty="0" err="1">
                <a:solidFill>
                  <a:srgbClr val="C00000"/>
                </a:solidFill>
                <a:effectLst>
                  <a:outerShdw blurRad="38100" dist="38100" dir="2700000" algn="tl">
                    <a:srgbClr val="000000">
                      <a:alpha val="43137"/>
                    </a:srgbClr>
                  </a:outerShdw>
                </a:effectLst>
              </a:rPr>
              <a:t>AtmosferİK</a:t>
            </a:r>
            <a:r>
              <a:rPr lang="tr-TR" altLang="tr-TR" sz="2400" b="1" dirty="0">
                <a:solidFill>
                  <a:srgbClr val="C00000"/>
                </a:solidFill>
                <a:effectLst>
                  <a:outerShdw blurRad="38100" dist="38100" dir="2700000" algn="tl">
                    <a:srgbClr val="000000">
                      <a:alpha val="43137"/>
                    </a:srgbClr>
                  </a:outerShdw>
                </a:effectLst>
              </a:rPr>
              <a:t> Su Buharı KESTİRİMİ </a:t>
            </a:r>
            <a:r>
              <a:rPr lang="tr-TR" altLang="tr-TR" sz="2400" b="1" dirty="0" smtClean="0">
                <a:solidFill>
                  <a:srgbClr val="C00000"/>
                </a:solidFill>
                <a:effectLst>
                  <a:outerShdw blurRad="38100" dist="38100" dir="2700000" algn="tl">
                    <a:srgbClr val="000000">
                      <a:alpha val="43137"/>
                    </a:srgbClr>
                  </a:outerShdw>
                </a:effectLst>
              </a:rPr>
              <a:t>PROJESİ</a:t>
            </a:r>
            <a:endParaRPr lang="tr-TR" sz="2400" b="1" dirty="0">
              <a:solidFill>
                <a:srgbClr val="C0000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a:xfrm>
            <a:off x="8549802" y="6492875"/>
            <a:ext cx="573161" cy="365125"/>
          </a:xfrm>
        </p:spPr>
        <p:txBody>
          <a:bodyPr/>
          <a:lstStyle/>
          <a:p>
            <a:pPr>
              <a:defRPr/>
            </a:pPr>
            <a:fld id="{FC32A965-E450-4AFB-ACD3-0712C929ACEE}" type="slidenum">
              <a:rPr lang="es-ES" altLang="tr-TR" sz="1200" b="1" smtClean="0"/>
              <a:pPr>
                <a:defRPr/>
              </a:pPr>
              <a:t>19</a:t>
            </a:fld>
            <a:endParaRPr lang="es-ES" altLang="tr-TR" sz="1200" b="1"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420415"/>
            <a:ext cx="8229600" cy="981075"/>
          </a:xfrm>
        </p:spPr>
        <p:txBody>
          <a:bodyPr/>
          <a:lstStyle/>
          <a:p>
            <a:pPr eaLnBrk="1" hangingPunct="1"/>
            <a:r>
              <a:rPr lang="tr-TR" altLang="tr-TR" b="1" dirty="0" smtClean="0">
                <a:solidFill>
                  <a:srgbClr val="FF0000"/>
                </a:solidFill>
                <a:effectLst>
                  <a:outerShdw blurRad="38100" dist="38100" dir="2700000" algn="tl">
                    <a:srgbClr val="000000">
                      <a:alpha val="43137"/>
                    </a:srgbClr>
                  </a:outerShdw>
                </a:effectLst>
              </a:rPr>
              <a:t>İÇERİK</a:t>
            </a:r>
          </a:p>
        </p:txBody>
      </p:sp>
      <p:sp>
        <p:nvSpPr>
          <p:cNvPr id="4099" name="Rectangle 3"/>
          <p:cNvSpPr txBox="1">
            <a:spLocks noChangeArrowheads="1"/>
          </p:cNvSpPr>
          <p:nvPr/>
        </p:nvSpPr>
        <p:spPr bwMode="auto">
          <a:xfrm>
            <a:off x="771201" y="1667384"/>
            <a:ext cx="7869312" cy="394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tr-TR" altLang="tr-TR" dirty="0"/>
              <a:t>Yoğuşabilir su buharı</a:t>
            </a:r>
          </a:p>
          <a:p>
            <a:pPr eaLnBrk="1" hangingPunct="1"/>
            <a:r>
              <a:rPr lang="tr-TR" altLang="tr-TR" dirty="0" smtClean="0"/>
              <a:t>GPS </a:t>
            </a:r>
            <a:r>
              <a:rPr lang="tr-TR" altLang="tr-TR" dirty="0"/>
              <a:t>ile Atmosferik Su Buharı </a:t>
            </a:r>
            <a:r>
              <a:rPr lang="tr-TR" altLang="tr-TR" dirty="0" smtClean="0"/>
              <a:t>Kestirimi</a:t>
            </a:r>
          </a:p>
          <a:p>
            <a:pPr eaLnBrk="1" hangingPunct="1"/>
            <a:r>
              <a:rPr lang="tr-TR" altLang="tr-TR" dirty="0" smtClean="0"/>
              <a:t>Deneysel Modeller</a:t>
            </a:r>
          </a:p>
          <a:p>
            <a:pPr eaLnBrk="1" hangingPunct="1"/>
            <a:r>
              <a:rPr lang="tr-TR" altLang="tr-TR" dirty="0" smtClean="0"/>
              <a:t>Türkiye için su buharı kestirimi</a:t>
            </a:r>
          </a:p>
          <a:p>
            <a:pPr eaLnBrk="1" hangingPunct="1"/>
            <a:r>
              <a:rPr lang="tr-TR" altLang="tr-TR" dirty="0" smtClean="0"/>
              <a:t>TUSAGA-Aktif istasyonlarıyla uygulama</a:t>
            </a:r>
            <a:endParaRPr lang="tr-TR" altLang="tr-TR" dirty="0"/>
          </a:p>
          <a:p>
            <a:pPr eaLnBrk="1" hangingPunct="1"/>
            <a:r>
              <a:rPr lang="tr-TR" altLang="tr-TR" dirty="0" smtClean="0"/>
              <a:t>Sonuçlar</a:t>
            </a:r>
            <a:endParaRPr lang="tr-TR" altLang="tr-TR" dirty="0"/>
          </a:p>
        </p:txBody>
      </p:sp>
      <p:sp>
        <p:nvSpPr>
          <p:cNvPr id="4" name="Slayt Numarası Yer Tutucusu 3"/>
          <p:cNvSpPr>
            <a:spLocks noGrp="1"/>
          </p:cNvSpPr>
          <p:nvPr>
            <p:ph type="sldNum" sz="quarter" idx="12"/>
          </p:nvPr>
        </p:nvSpPr>
        <p:spPr/>
        <p:txBody>
          <a:bodyPr/>
          <a:lstStyle/>
          <a:p>
            <a:pPr>
              <a:defRPr/>
            </a:pPr>
            <a:fld id="{FC32A965-E450-4AFB-ACD3-0712C929ACEE}" type="slidenum">
              <a:rPr lang="es-ES" altLang="tr-TR" smtClean="0"/>
              <a:pPr>
                <a:defRPr/>
              </a:pPr>
              <a:t>2</a:t>
            </a:fld>
            <a:endParaRPr lang="es-ES" altLang="tr-T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p:cNvSpPr>
            <a:spLocks noGrp="1"/>
          </p:cNvSpPr>
          <p:nvPr>
            <p:ph type="title"/>
          </p:nvPr>
        </p:nvSpPr>
        <p:spPr>
          <a:xfrm>
            <a:off x="539552" y="319936"/>
            <a:ext cx="7773338" cy="1596177"/>
          </a:xfrm>
        </p:spPr>
        <p:txBody>
          <a:bodyPr/>
          <a:lstStyle/>
          <a:p>
            <a:r>
              <a:rPr lang="tr-TR" altLang="tr-TR" dirty="0" smtClean="0">
                <a:solidFill>
                  <a:srgbClr val="C00000"/>
                </a:solidFill>
                <a:effectLst>
                  <a:outerShdw blurRad="38100" dist="38100" dir="2700000" algn="tl">
                    <a:srgbClr val="000000">
                      <a:alpha val="43137"/>
                    </a:srgbClr>
                  </a:outerShdw>
                </a:effectLst>
              </a:rPr>
              <a:t>Sonuçlar</a:t>
            </a:r>
          </a:p>
        </p:txBody>
      </p:sp>
      <p:sp>
        <p:nvSpPr>
          <p:cNvPr id="23555" name="Dikdörtgen 2"/>
          <p:cNvSpPr>
            <a:spLocks noChangeArrowheads="1"/>
          </p:cNvSpPr>
          <p:nvPr/>
        </p:nvSpPr>
        <p:spPr bwMode="auto">
          <a:xfrm>
            <a:off x="1043608" y="1412776"/>
            <a:ext cx="66786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pPr>
            <a:r>
              <a:rPr lang="tr-TR" altLang="tr-TR" sz="1800" b="1" dirty="0" err="1" smtClean="0">
                <a:solidFill>
                  <a:srgbClr val="000000"/>
                </a:solidFill>
                <a:latin typeface="Times New Roman" panose="02020603050405020304" pitchFamily="18" charset="0"/>
                <a:cs typeface="Calibri" panose="020F0502020204030204" pitchFamily="34" charset="0"/>
              </a:rPr>
              <a:t>PWV</a:t>
            </a:r>
            <a:r>
              <a:rPr lang="tr-TR" altLang="tr-TR" sz="1800" b="1" baseline="-25000" dirty="0" err="1" smtClean="0">
                <a:solidFill>
                  <a:srgbClr val="000000"/>
                </a:solidFill>
                <a:latin typeface="Times New Roman" panose="02020603050405020304" pitchFamily="18" charset="0"/>
                <a:cs typeface="Calibri" panose="020F0502020204030204" pitchFamily="34" charset="0"/>
              </a:rPr>
              <a:t>RS</a:t>
            </a:r>
            <a:r>
              <a:rPr lang="tr-TR" altLang="tr-TR" sz="1800" b="1" dirty="0" err="1" smtClean="0">
                <a:solidFill>
                  <a:srgbClr val="000000"/>
                </a:solidFill>
                <a:latin typeface="Times New Roman" panose="02020603050405020304" pitchFamily="18" charset="0"/>
                <a:cs typeface="Calibri" panose="020F0502020204030204" pitchFamily="34" charset="0"/>
              </a:rPr>
              <a:t>’in</a:t>
            </a:r>
            <a:r>
              <a:rPr lang="tr-TR" altLang="tr-TR" sz="1800" b="1" dirty="0" smtClean="0">
                <a:solidFill>
                  <a:srgbClr val="000000"/>
                </a:solidFill>
                <a:latin typeface="Times New Roman" panose="02020603050405020304" pitchFamily="18" charset="0"/>
                <a:cs typeface="Calibri" panose="020F0502020204030204" pitchFamily="34" charset="0"/>
              </a:rPr>
              <a:t> </a:t>
            </a:r>
            <a:r>
              <a:rPr lang="tr-TR" altLang="tr-TR" sz="1800" b="1" dirty="0" err="1">
                <a:solidFill>
                  <a:srgbClr val="000000"/>
                </a:solidFill>
                <a:latin typeface="Times New Roman" panose="02020603050405020304" pitchFamily="18" charset="0"/>
                <a:cs typeface="Calibri" panose="020F0502020204030204" pitchFamily="34" charset="0"/>
              </a:rPr>
              <a:t>karesel</a:t>
            </a:r>
            <a:r>
              <a:rPr lang="tr-TR" altLang="tr-TR" sz="1800" b="1" dirty="0">
                <a:solidFill>
                  <a:srgbClr val="000000"/>
                </a:solidFill>
                <a:latin typeface="Times New Roman" panose="02020603050405020304" pitchFamily="18" charset="0"/>
                <a:cs typeface="Calibri" panose="020F0502020204030204" pitchFamily="34" charset="0"/>
              </a:rPr>
              <a:t> ortalama hatası </a:t>
            </a:r>
            <a:r>
              <a:rPr lang="tr-TR" altLang="tr-TR" sz="1800" b="1" dirty="0" smtClean="0">
                <a:solidFill>
                  <a:srgbClr val="000000"/>
                </a:solidFill>
                <a:latin typeface="Times New Roman" panose="02020603050405020304" pitchFamily="18" charset="0"/>
                <a:cs typeface="Calibri" panose="020F0502020204030204" pitchFamily="34" charset="0"/>
              </a:rPr>
              <a:t>1 mm </a:t>
            </a:r>
            <a:r>
              <a:rPr lang="tr-TR" altLang="tr-TR" sz="1800" b="1" dirty="0">
                <a:solidFill>
                  <a:srgbClr val="000000"/>
                </a:solidFill>
                <a:latin typeface="Times New Roman" panose="02020603050405020304" pitchFamily="18" charset="0"/>
                <a:cs typeface="Calibri" panose="020F0502020204030204" pitchFamily="34" charset="0"/>
              </a:rPr>
              <a:t>alınırsa, bu proje sonucunda geliştirilen dönüşüm modelleri ile </a:t>
            </a:r>
            <a:r>
              <a:rPr lang="tr-TR" altLang="tr-TR" sz="1800" b="1" dirty="0" err="1">
                <a:solidFill>
                  <a:srgbClr val="000000"/>
                </a:solidFill>
                <a:latin typeface="Times New Roman" panose="02020603050405020304" pitchFamily="18" charset="0"/>
                <a:cs typeface="Calibri" panose="020F0502020204030204" pitchFamily="34" charset="0"/>
              </a:rPr>
              <a:t>PWV</a:t>
            </a:r>
            <a:r>
              <a:rPr lang="tr-TR" altLang="tr-TR" sz="1800" b="1" baseline="-25000" dirty="0" err="1">
                <a:solidFill>
                  <a:srgbClr val="000000"/>
                </a:solidFill>
                <a:latin typeface="Times New Roman" panose="02020603050405020304" pitchFamily="18" charset="0"/>
                <a:cs typeface="Calibri" panose="020F0502020204030204" pitchFamily="34" charset="0"/>
              </a:rPr>
              <a:t>GNSS</a:t>
            </a:r>
            <a:r>
              <a:rPr lang="tr-TR" altLang="tr-TR" sz="1800" b="1" dirty="0" err="1">
                <a:solidFill>
                  <a:srgbClr val="000000"/>
                </a:solidFill>
                <a:latin typeface="Times New Roman" panose="02020603050405020304" pitchFamily="18" charset="0"/>
                <a:cs typeface="Calibri" panose="020F0502020204030204" pitchFamily="34" charset="0"/>
              </a:rPr>
              <a:t>’in</a:t>
            </a:r>
            <a:r>
              <a:rPr lang="tr-TR" altLang="tr-TR" sz="1800" b="1" dirty="0">
                <a:solidFill>
                  <a:srgbClr val="000000"/>
                </a:solidFill>
                <a:latin typeface="Times New Roman" panose="02020603050405020304" pitchFamily="18" charset="0"/>
                <a:cs typeface="Calibri" panose="020F0502020204030204" pitchFamily="34" charset="0"/>
              </a:rPr>
              <a:t> </a:t>
            </a:r>
            <a:r>
              <a:rPr lang="tr-TR" altLang="tr-TR" sz="1800" b="1" dirty="0" err="1">
                <a:solidFill>
                  <a:srgbClr val="000000"/>
                </a:solidFill>
                <a:latin typeface="Times New Roman" panose="02020603050405020304" pitchFamily="18" charset="0"/>
                <a:cs typeface="Calibri" panose="020F0502020204030204" pitchFamily="34" charset="0"/>
              </a:rPr>
              <a:t>karesel</a:t>
            </a:r>
            <a:r>
              <a:rPr lang="tr-TR" altLang="tr-TR" sz="1800" b="1" dirty="0">
                <a:solidFill>
                  <a:srgbClr val="000000"/>
                </a:solidFill>
                <a:latin typeface="Times New Roman" panose="02020603050405020304" pitchFamily="18" charset="0"/>
                <a:cs typeface="Calibri" panose="020F0502020204030204" pitchFamily="34" charset="0"/>
              </a:rPr>
              <a:t> ortalama hatası 1,3 </a:t>
            </a:r>
            <a:r>
              <a:rPr lang="tr-TR" altLang="tr-TR" sz="1800" b="1" dirty="0" smtClean="0">
                <a:solidFill>
                  <a:srgbClr val="000000"/>
                </a:solidFill>
                <a:latin typeface="Times New Roman" panose="02020603050405020304" pitchFamily="18" charset="0"/>
                <a:cs typeface="Calibri" panose="020F0502020204030204" pitchFamily="34" charset="0"/>
              </a:rPr>
              <a:t>mm olarak </a:t>
            </a:r>
            <a:r>
              <a:rPr lang="tr-TR" altLang="tr-TR" sz="1800" b="1" dirty="0">
                <a:solidFill>
                  <a:srgbClr val="000000"/>
                </a:solidFill>
                <a:latin typeface="Times New Roman" panose="02020603050405020304" pitchFamily="18" charset="0"/>
                <a:cs typeface="Calibri" panose="020F0502020204030204" pitchFamily="34" charset="0"/>
              </a:rPr>
              <a:t>bulunmuştur. </a:t>
            </a:r>
            <a:endParaRPr lang="tr-TR" altLang="tr-TR" sz="1800" b="1" dirty="0">
              <a:latin typeface="Times New Roman" panose="02020603050405020304" pitchFamily="18" charset="0"/>
              <a:cs typeface="Calibri" panose="020F0502020204030204" pitchFamily="34" charset="0"/>
            </a:endParaRPr>
          </a:p>
          <a:p>
            <a:pPr algn="just">
              <a:lnSpc>
                <a:spcPct val="150000"/>
              </a:lnSpc>
              <a:spcBef>
                <a:spcPct val="0"/>
              </a:spcBef>
            </a:pPr>
            <a:endParaRPr lang="tr-TR" altLang="tr-TR" sz="1800" dirty="0">
              <a:solidFill>
                <a:srgbClr val="000000"/>
              </a:solidFill>
              <a:latin typeface="Times New Roman" panose="02020603050405020304" pitchFamily="18" charset="0"/>
              <a:cs typeface="Calibri" panose="020F0502020204030204" pitchFamily="34" charset="0"/>
            </a:endParaRPr>
          </a:p>
          <a:p>
            <a:pPr algn="just">
              <a:lnSpc>
                <a:spcPct val="150000"/>
              </a:lnSpc>
              <a:spcBef>
                <a:spcPct val="0"/>
              </a:spcBef>
            </a:pPr>
            <a:r>
              <a:rPr lang="tr-TR" altLang="tr-TR" sz="1800" b="1" dirty="0">
                <a:solidFill>
                  <a:srgbClr val="000000"/>
                </a:solidFill>
                <a:latin typeface="Times New Roman" panose="02020603050405020304" pitchFamily="18" charset="0"/>
                <a:cs typeface="Calibri" panose="020F0502020204030204" pitchFamily="34" charset="0"/>
              </a:rPr>
              <a:t>Tüm TUSAGA-Aktif istasyonlarının meteorolojik parametreleri enterpolasyon yöntemi ile üretim çalışmalarına devam edilecektir</a:t>
            </a:r>
            <a:r>
              <a:rPr lang="tr-TR" altLang="tr-TR" sz="1800" dirty="0">
                <a:solidFill>
                  <a:srgbClr val="000000"/>
                </a:solidFill>
                <a:latin typeface="Times New Roman" panose="02020603050405020304" pitchFamily="18" charset="0"/>
                <a:cs typeface="Calibri" panose="020F0502020204030204" pitchFamily="34" charset="0"/>
              </a:rPr>
              <a:t>.</a:t>
            </a:r>
            <a:endParaRPr lang="tr-TR" altLang="tr-TR" sz="1800" dirty="0">
              <a:latin typeface="Times New Roman" panose="02020603050405020304" pitchFamily="18" charset="0"/>
              <a:cs typeface="Calibri" panose="020F0502020204030204" pitchFamily="34" charset="0"/>
            </a:endParaRPr>
          </a:p>
          <a:p>
            <a:pPr algn="just">
              <a:lnSpc>
                <a:spcPct val="150000"/>
              </a:lnSpc>
              <a:spcBef>
                <a:spcPct val="0"/>
              </a:spcBef>
              <a:buFontTx/>
              <a:buNone/>
            </a:pPr>
            <a:endParaRPr lang="tr-TR" altLang="tr-TR" sz="1800" dirty="0">
              <a:latin typeface="Times New Roman" panose="02020603050405020304" pitchFamily="18" charset="0"/>
              <a:cs typeface="Calibri" panose="020F0502020204030204" pitchFamily="34" charset="0"/>
            </a:endParaRPr>
          </a:p>
          <a:p>
            <a:pPr algn="just">
              <a:lnSpc>
                <a:spcPct val="150000"/>
              </a:lnSpc>
              <a:spcBef>
                <a:spcPct val="0"/>
              </a:spcBef>
            </a:pPr>
            <a:r>
              <a:rPr lang="tr-TR" altLang="tr-TR" sz="1800" b="1" dirty="0">
                <a:solidFill>
                  <a:srgbClr val="000000"/>
                </a:solidFill>
                <a:latin typeface="Times New Roman" panose="02020603050405020304" pitchFamily="18" charset="0"/>
                <a:cs typeface="Calibri" panose="020F0502020204030204" pitchFamily="34" charset="0"/>
              </a:rPr>
              <a:t>Geliştirilen modeller, TUSAGA-Aktif istasyonlarında gerçek zamana yakın PWV kestiriminde kullanılabilir. Böylelikle, hava tahmini ve iklim araştırmalarına önemli bir veri sağlanabilir.</a:t>
            </a:r>
            <a:endParaRPr lang="tr-TR" altLang="tr-TR" sz="1800" b="1" dirty="0">
              <a:latin typeface="Times New Roman" panose="02020603050405020304" pitchFamily="18" charset="0"/>
              <a:cs typeface="Calibri" panose="020F0502020204030204" pitchFamily="34" charset="0"/>
            </a:endParaRPr>
          </a:p>
        </p:txBody>
      </p:sp>
      <p:sp>
        <p:nvSpPr>
          <p:cNvPr id="4" name="Slayt Numarası Yer Tutucusu 3"/>
          <p:cNvSpPr>
            <a:spLocks noGrp="1"/>
          </p:cNvSpPr>
          <p:nvPr>
            <p:ph type="sldNum" sz="quarter" idx="12"/>
          </p:nvPr>
        </p:nvSpPr>
        <p:spPr>
          <a:xfrm>
            <a:off x="8506645" y="6488671"/>
            <a:ext cx="573161" cy="365125"/>
          </a:xfrm>
        </p:spPr>
        <p:txBody>
          <a:bodyPr/>
          <a:lstStyle/>
          <a:p>
            <a:pPr>
              <a:defRPr/>
            </a:pPr>
            <a:fld id="{FC32A965-E450-4AFB-ACD3-0712C929ACEE}" type="slidenum">
              <a:rPr lang="es-ES" altLang="tr-TR" sz="1200" b="1" smtClean="0"/>
              <a:pPr>
                <a:defRPr/>
              </a:pPr>
              <a:t>20</a:t>
            </a:fld>
            <a:endParaRPr lang="es-ES" altLang="tr-TR" sz="12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5">
                                            <p:txEl>
                                              <p:pRg st="2" end="2"/>
                                            </p:txEl>
                                          </p:spTgt>
                                        </p:tgtEl>
                                        <p:attrNameLst>
                                          <p:attrName>style.visibility</p:attrName>
                                        </p:attrNameLst>
                                      </p:cBhvr>
                                      <p:to>
                                        <p:strVal val="visible"/>
                                      </p:to>
                                    </p:set>
                                    <p:animEffect transition="in" filter="fade">
                                      <p:cBhvr>
                                        <p:cTn id="14" dur="1000"/>
                                        <p:tgtEl>
                                          <p:spTgt spid="23555">
                                            <p:txEl>
                                              <p:pRg st="2" end="2"/>
                                            </p:txEl>
                                          </p:spTgt>
                                        </p:tgtEl>
                                      </p:cBhvr>
                                    </p:animEffect>
                                    <p:anim calcmode="lin" valueType="num">
                                      <p:cBhvr>
                                        <p:cTn id="15"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animEffect transition="in" filter="fade">
                                      <p:cBhvr>
                                        <p:cTn id="21" dur="1000"/>
                                        <p:tgtEl>
                                          <p:spTgt spid="23555">
                                            <p:txEl>
                                              <p:pRg st="4" end="4"/>
                                            </p:txEl>
                                          </p:spTgt>
                                        </p:tgtEl>
                                      </p:cBhvr>
                                    </p:animEffect>
                                    <p:anim calcmode="lin" valueType="num">
                                      <p:cBhvr>
                                        <p:cTn id="22"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35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862" y="1740747"/>
            <a:ext cx="7773338" cy="1596177"/>
          </a:xfrm>
        </p:spPr>
        <p:txBody>
          <a:bodyPr>
            <a:normAutofit/>
          </a:bodyPr>
          <a:lstStyle/>
          <a:p>
            <a:r>
              <a:rPr lang="tr-TR" sz="4800" dirty="0" smtClean="0">
                <a:solidFill>
                  <a:schemeClr val="accent6">
                    <a:lumMod val="50000"/>
                  </a:schemeClr>
                </a:solidFill>
                <a:effectLst>
                  <a:outerShdw blurRad="38100" dist="38100" dir="2700000" algn="tl">
                    <a:srgbClr val="000000">
                      <a:alpha val="43137"/>
                    </a:srgbClr>
                  </a:outerShdw>
                </a:effectLst>
              </a:rPr>
              <a:t>TEŞEKKÜRLER</a:t>
            </a:r>
            <a:endParaRPr lang="tr-TR" sz="4800" dirty="0">
              <a:solidFill>
                <a:schemeClr val="accent6">
                  <a:lumMod val="50000"/>
                </a:schemeClr>
              </a:solidFill>
              <a:effectLst>
                <a:outerShdw blurRad="38100" dist="38100" dir="2700000" algn="tl">
                  <a:srgbClr val="000000">
                    <a:alpha val="43137"/>
                  </a:srgbClr>
                </a:outerShdw>
              </a:effectLst>
            </a:endParaRPr>
          </a:p>
        </p:txBody>
      </p:sp>
      <p:sp>
        <p:nvSpPr>
          <p:cNvPr id="3" name="İçerik Yer Tutucusu 2"/>
          <p:cNvSpPr>
            <a:spLocks noGrp="1"/>
          </p:cNvSpPr>
          <p:nvPr>
            <p:ph sz="quarter" idx="13"/>
          </p:nvPr>
        </p:nvSpPr>
        <p:spPr>
          <a:xfrm>
            <a:off x="685330" y="3385964"/>
            <a:ext cx="7772870" cy="1224136"/>
          </a:xfrm>
        </p:spPr>
        <p:txBody>
          <a:bodyPr/>
          <a:lstStyle/>
          <a:p>
            <a:pPr marL="0" indent="0" algn="ctr">
              <a:buNone/>
            </a:pPr>
            <a:r>
              <a:rPr lang="tr-TR" dirty="0" smtClean="0">
                <a:solidFill>
                  <a:srgbClr val="FF0000"/>
                </a:solidFill>
                <a:effectLst>
                  <a:outerShdw blurRad="38100" dist="38100" dir="2700000" algn="tl">
                    <a:srgbClr val="000000">
                      <a:alpha val="43137"/>
                    </a:srgbClr>
                  </a:outerShdw>
                </a:effectLst>
                <a:latin typeface="Arial Black" panose="020B0A04020102020204" pitchFamily="34" charset="0"/>
              </a:rPr>
              <a:t>Prof. Dr. Çetin mekik</a:t>
            </a:r>
          </a:p>
          <a:p>
            <a:pPr marL="0" indent="0" algn="ctr">
              <a:buNone/>
            </a:pPr>
            <a:r>
              <a:rPr lang="tr-TR" dirty="0" smtClean="0">
                <a:solidFill>
                  <a:srgbClr val="FF0000"/>
                </a:solidFill>
                <a:effectLst>
                  <a:outerShdw blurRad="38100" dist="38100" dir="2700000" algn="tl">
                    <a:srgbClr val="000000">
                      <a:alpha val="43137"/>
                    </a:srgbClr>
                  </a:outerShdw>
                </a:effectLst>
                <a:latin typeface="Arial Black" panose="020B0A04020102020204" pitchFamily="34" charset="0"/>
              </a:rPr>
              <a:t>Dr. </a:t>
            </a:r>
            <a:r>
              <a:rPr lang="tr-TR" dirty="0" err="1" smtClean="0">
                <a:solidFill>
                  <a:srgbClr val="FF0000"/>
                </a:solidFill>
                <a:effectLst>
                  <a:outerShdw blurRad="38100" dist="38100" dir="2700000" algn="tl">
                    <a:srgbClr val="000000">
                      <a:alpha val="43137"/>
                    </a:srgbClr>
                  </a:outerShdw>
                </a:effectLst>
                <a:latin typeface="Arial Black" panose="020B0A04020102020204" pitchFamily="34" charset="0"/>
              </a:rPr>
              <a:t>Öğr</a:t>
            </a:r>
            <a:r>
              <a:rPr lang="tr-TR" dirty="0" smtClean="0">
                <a:solidFill>
                  <a:srgbClr val="FF0000"/>
                </a:solidFill>
                <a:effectLst>
                  <a:outerShdw blurRad="38100" dist="38100" dir="2700000" algn="tl">
                    <a:srgbClr val="000000">
                      <a:alpha val="43137"/>
                    </a:srgbClr>
                  </a:outerShdw>
                </a:effectLst>
                <a:latin typeface="Arial Black" panose="020B0A04020102020204" pitchFamily="34" charset="0"/>
              </a:rPr>
              <a:t>. Üyesi ilke deniz</a:t>
            </a:r>
          </a:p>
        </p:txBody>
      </p:sp>
      <p:sp>
        <p:nvSpPr>
          <p:cNvPr id="4" name="Slayt Numarası Yer Tutucusu 3"/>
          <p:cNvSpPr>
            <a:spLocks noGrp="1"/>
          </p:cNvSpPr>
          <p:nvPr>
            <p:ph type="sldNum" sz="quarter" idx="12"/>
          </p:nvPr>
        </p:nvSpPr>
        <p:spPr/>
        <p:txBody>
          <a:bodyPr/>
          <a:lstStyle/>
          <a:p>
            <a:pPr>
              <a:defRPr/>
            </a:pPr>
            <a:fld id="{FC32A965-E450-4AFB-ACD3-0712C929ACEE}" type="slidenum">
              <a:rPr lang="es-ES" altLang="tr-TR" smtClean="0"/>
              <a:pPr>
                <a:defRPr/>
              </a:pPr>
              <a:t>21</a:t>
            </a:fld>
            <a:endParaRPr lang="es-ES" altLang="tr-TR"/>
          </a:p>
        </p:txBody>
      </p:sp>
      <p:grpSp>
        <p:nvGrpSpPr>
          <p:cNvPr id="5" name="Grup 4"/>
          <p:cNvGrpSpPr/>
          <p:nvPr/>
        </p:nvGrpSpPr>
        <p:grpSpPr>
          <a:xfrm>
            <a:off x="2915816" y="4572961"/>
            <a:ext cx="2826084" cy="1152128"/>
            <a:chOff x="-36513" y="-79375"/>
            <a:chExt cx="5094911" cy="2559474"/>
          </a:xfrm>
        </p:grpSpPr>
        <p:pic>
          <p:nvPicPr>
            <p:cNvPr id="6" name="Resim 2"/>
            <p:cNvPicPr>
              <a:picLocks noChangeAspect="1"/>
            </p:cNvPicPr>
            <p:nvPr/>
          </p:nvPicPr>
          <p:blipFill>
            <a:blip r:embed="rId2">
              <a:extLst>
                <a:ext uri="{28A0092B-C50C-407E-A947-70E740481C1C}">
                  <a14:useLocalDpi xmlns:a14="http://schemas.microsoft.com/office/drawing/2010/main" val="0"/>
                </a:ext>
              </a:extLst>
            </a:blip>
            <a:srcRect l="2664" r="20074"/>
            <a:stretch>
              <a:fillRect/>
            </a:stretch>
          </p:blipFill>
          <p:spPr bwMode="auto">
            <a:xfrm>
              <a:off x="1894678" y="-79375"/>
              <a:ext cx="165576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7"/>
            <p:cNvSpPr txBox="1">
              <a:spLocks noChangeArrowheads="1"/>
            </p:cNvSpPr>
            <p:nvPr/>
          </p:nvSpPr>
          <p:spPr bwMode="auto">
            <a:xfrm>
              <a:off x="-36513" y="1958976"/>
              <a:ext cx="5094911" cy="52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tr-TR" altLang="tr-TR" sz="1200" b="1" dirty="0" smtClean="0">
                  <a:solidFill>
                    <a:srgbClr val="002060"/>
                  </a:solidFill>
                  <a:effectLst>
                    <a:outerShdw blurRad="38100" dist="38100" dir="2700000" algn="tl">
                      <a:srgbClr val="000000">
                        <a:alpha val="43137"/>
                      </a:srgbClr>
                    </a:outerShdw>
                  </a:effectLst>
                </a:rPr>
                <a:t>ZONGULDAK BÜLENT ECEVİT ÜNİVERSİTESİ</a:t>
              </a:r>
            </a:p>
          </p:txBody>
        </p:sp>
      </p:grpSp>
      <p:pic>
        <p:nvPicPr>
          <p:cNvPr id="8" name="Picture 3" descr="http://atasam.atauni.edu.tr/wp-content/uploads/2018/12/AstroMeteo2019.jpg"/>
          <p:cNvPicPr>
            <a:picLocks noChangeAspect="1" noChangeArrowheads="1"/>
          </p:cNvPicPr>
          <p:nvPr/>
        </p:nvPicPr>
        <p:blipFill rotWithShape="1">
          <a:blip r:embed="rId3">
            <a:extLst>
              <a:ext uri="{28A0092B-C50C-407E-A947-70E740481C1C}">
                <a14:useLocalDpi xmlns:a14="http://schemas.microsoft.com/office/drawing/2010/main" val="0"/>
              </a:ext>
            </a:extLst>
          </a:blip>
          <a:srcRect b="65039"/>
          <a:stretch/>
        </p:blipFill>
        <p:spPr bwMode="auto">
          <a:xfrm>
            <a:off x="4553241" y="-1"/>
            <a:ext cx="4621430" cy="169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8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107950" y="1052736"/>
            <a:ext cx="4536059" cy="504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tr-TR" altLang="tr-TR" sz="1800" dirty="0" smtClean="0"/>
              <a:t>Birçok süreçte yer alan önemli </a:t>
            </a:r>
            <a:r>
              <a:rPr lang="tr-TR" altLang="tr-TR" sz="1800" dirty="0"/>
              <a:t>bir sera gazıdır</a:t>
            </a:r>
            <a:r>
              <a:rPr lang="tr-TR" altLang="tr-TR" sz="1800" dirty="0" smtClean="0"/>
              <a:t>.</a:t>
            </a:r>
          </a:p>
          <a:p>
            <a:pPr eaLnBrk="1" hangingPunct="1"/>
            <a:r>
              <a:rPr lang="tr-TR" altLang="tr-TR" sz="1800" dirty="0" smtClean="0"/>
              <a:t>Kimyasal </a:t>
            </a:r>
            <a:r>
              <a:rPr lang="tr-TR" altLang="tr-TR" sz="1800" dirty="0" err="1" smtClean="0"/>
              <a:t>tepkimeci</a:t>
            </a:r>
            <a:endParaRPr lang="tr-TR" altLang="tr-TR" sz="1800" dirty="0" smtClean="0"/>
          </a:p>
          <a:p>
            <a:pPr eaLnBrk="1" hangingPunct="1"/>
            <a:r>
              <a:rPr lang="tr-TR" altLang="tr-TR" sz="1800" dirty="0" smtClean="0"/>
              <a:t>Su </a:t>
            </a:r>
            <a:r>
              <a:rPr lang="tr-TR" altLang="tr-TR" sz="1800" dirty="0"/>
              <a:t>buharının mekânsal ve zamansal değişimleri, meteorolojik olayların oluşmasında birinci derecede etkendir</a:t>
            </a:r>
            <a:r>
              <a:rPr lang="tr-TR" altLang="tr-TR" sz="1800" dirty="0" smtClean="0"/>
              <a:t>.</a:t>
            </a:r>
          </a:p>
          <a:p>
            <a:pPr eaLnBrk="1" hangingPunct="1"/>
            <a:r>
              <a:rPr lang="tr-TR" altLang="tr-TR" sz="1800" dirty="0" smtClean="0"/>
              <a:t>İklim </a:t>
            </a:r>
            <a:r>
              <a:rPr lang="tr-TR" altLang="tr-TR" sz="1800" dirty="0"/>
              <a:t>değişimlerinin ve hava tahminlerinin; ekonomi, çevre, tarım vb. üzerindeki etkileri </a:t>
            </a:r>
            <a:r>
              <a:rPr lang="tr-TR" altLang="tr-TR" sz="1800" dirty="0" smtClean="0"/>
              <a:t>önemlidir.</a:t>
            </a:r>
          </a:p>
          <a:p>
            <a:pPr eaLnBrk="1" hangingPunct="1"/>
            <a:r>
              <a:rPr lang="tr-TR" altLang="tr-TR" sz="1800" dirty="0" smtClean="0"/>
              <a:t>Global sıcaklıklar için termostat</a:t>
            </a:r>
          </a:p>
          <a:p>
            <a:pPr eaLnBrk="1" hangingPunct="1"/>
            <a:r>
              <a:rPr lang="tr-TR" altLang="tr-TR" sz="1800" dirty="0" smtClean="0"/>
              <a:t>Isınmaya neden olur</a:t>
            </a:r>
          </a:p>
          <a:p>
            <a:pPr eaLnBrk="1" hangingPunct="1"/>
            <a:r>
              <a:rPr lang="tr-TR" altLang="tr-TR" sz="1800" dirty="0" smtClean="0"/>
              <a:t>Yere gelen güneş radyasyonunu azaltarak bulutların oluşmasına ve global sıcaklığın azalmasına neden olur.</a:t>
            </a:r>
            <a:endParaRPr lang="tr-TR" altLang="tr-TR" sz="1800" dirty="0"/>
          </a:p>
          <a:p>
            <a:pPr eaLnBrk="1" hangingPunct="1"/>
            <a:endParaRPr lang="tr-TR" altLang="tr-TR" sz="2800" dirty="0"/>
          </a:p>
        </p:txBody>
      </p:sp>
      <p:pic>
        <p:nvPicPr>
          <p:cNvPr id="5123"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1052736"/>
            <a:ext cx="4430142" cy="41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txBox="1">
            <a:spLocks noChangeArrowheads="1"/>
          </p:cNvSpPr>
          <p:nvPr/>
        </p:nvSpPr>
        <p:spPr bwMode="auto">
          <a:xfrm>
            <a:off x="395288" y="188913"/>
            <a:ext cx="82296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4400" dirty="0">
                <a:solidFill>
                  <a:srgbClr val="7030A0"/>
                </a:solidFill>
                <a:effectLst>
                  <a:outerShdw blurRad="38100" dist="38100" dir="2700000" algn="tl">
                    <a:srgbClr val="000000">
                      <a:alpha val="43137"/>
                    </a:srgbClr>
                  </a:outerShdw>
                </a:effectLst>
              </a:rPr>
              <a:t>Yoğuşabilir Su Buharı</a:t>
            </a:r>
          </a:p>
        </p:txBody>
      </p:sp>
      <p:sp>
        <p:nvSpPr>
          <p:cNvPr id="4" name="Slayt Numarası Yer Tutucusu 3"/>
          <p:cNvSpPr>
            <a:spLocks noGrp="1"/>
          </p:cNvSpPr>
          <p:nvPr>
            <p:ph type="sldNum" sz="quarter" idx="12"/>
          </p:nvPr>
        </p:nvSpPr>
        <p:spPr/>
        <p:txBody>
          <a:bodyPr/>
          <a:lstStyle/>
          <a:p>
            <a:pPr>
              <a:defRPr/>
            </a:pPr>
            <a:fld id="{FC32A965-E450-4AFB-ACD3-0712C929ACEE}" type="slidenum">
              <a:rPr lang="es-ES" altLang="tr-TR" smtClean="0"/>
              <a:pPr>
                <a:defRPr/>
              </a:pPr>
              <a:t>3</a:t>
            </a:fld>
            <a:endParaRPr lang="es-ES" altLang="tr-T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1" end="1"/>
                                            </p:txEl>
                                          </p:spTgt>
                                        </p:tgtEl>
                                        <p:attrNameLst>
                                          <p:attrName>style.visibility</p:attrName>
                                        </p:attrNameLst>
                                      </p:cBhvr>
                                      <p:to>
                                        <p:strVal val="visible"/>
                                      </p:to>
                                    </p:set>
                                    <p:animEffect transition="in" filter="fade">
                                      <p:cBhvr>
                                        <p:cTn id="14" dur="1000"/>
                                        <p:tgtEl>
                                          <p:spTgt spid="5122">
                                            <p:txEl>
                                              <p:pRg st="1" end="1"/>
                                            </p:txEl>
                                          </p:spTgt>
                                        </p:tgtEl>
                                      </p:cBhvr>
                                    </p:animEffect>
                                    <p:anim calcmode="lin" valueType="num">
                                      <p:cBhvr>
                                        <p:cTn id="15"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2">
                                            <p:txEl>
                                              <p:pRg st="2" end="2"/>
                                            </p:txEl>
                                          </p:spTgt>
                                        </p:tgtEl>
                                        <p:attrNameLst>
                                          <p:attrName>style.visibility</p:attrName>
                                        </p:attrNameLst>
                                      </p:cBhvr>
                                      <p:to>
                                        <p:strVal val="visible"/>
                                      </p:to>
                                    </p:set>
                                    <p:animEffect transition="in" filter="fade">
                                      <p:cBhvr>
                                        <p:cTn id="19" dur="1000"/>
                                        <p:tgtEl>
                                          <p:spTgt spid="5122">
                                            <p:txEl>
                                              <p:pRg st="2" end="2"/>
                                            </p:txEl>
                                          </p:spTgt>
                                        </p:tgtEl>
                                      </p:cBhvr>
                                    </p:animEffect>
                                    <p:anim calcmode="lin" valueType="num">
                                      <p:cBhvr>
                                        <p:cTn id="20"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2">
                                            <p:txEl>
                                              <p:pRg st="3" end="3"/>
                                            </p:txEl>
                                          </p:spTgt>
                                        </p:tgtEl>
                                        <p:attrNameLst>
                                          <p:attrName>style.visibility</p:attrName>
                                        </p:attrNameLst>
                                      </p:cBhvr>
                                      <p:to>
                                        <p:strVal val="visible"/>
                                      </p:to>
                                    </p:set>
                                    <p:animEffect transition="in" filter="fade">
                                      <p:cBhvr>
                                        <p:cTn id="26" dur="1000"/>
                                        <p:tgtEl>
                                          <p:spTgt spid="5122">
                                            <p:txEl>
                                              <p:pRg st="3" end="3"/>
                                            </p:txEl>
                                          </p:spTgt>
                                        </p:tgtEl>
                                      </p:cBhvr>
                                    </p:animEffect>
                                    <p:anim calcmode="lin" valueType="num">
                                      <p:cBhvr>
                                        <p:cTn id="27"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22">
                                            <p:txEl>
                                              <p:pRg st="4" end="4"/>
                                            </p:txEl>
                                          </p:spTgt>
                                        </p:tgtEl>
                                        <p:attrNameLst>
                                          <p:attrName>style.visibility</p:attrName>
                                        </p:attrNameLst>
                                      </p:cBhvr>
                                      <p:to>
                                        <p:strVal val="visible"/>
                                      </p:to>
                                    </p:set>
                                    <p:animEffect transition="in" filter="fade">
                                      <p:cBhvr>
                                        <p:cTn id="33" dur="1000"/>
                                        <p:tgtEl>
                                          <p:spTgt spid="5122">
                                            <p:txEl>
                                              <p:pRg st="4" end="4"/>
                                            </p:txEl>
                                          </p:spTgt>
                                        </p:tgtEl>
                                      </p:cBhvr>
                                    </p:animEffect>
                                    <p:anim calcmode="lin" valueType="num">
                                      <p:cBhvr>
                                        <p:cTn id="34"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122">
                                            <p:txEl>
                                              <p:pRg st="5" end="5"/>
                                            </p:txEl>
                                          </p:spTgt>
                                        </p:tgtEl>
                                        <p:attrNameLst>
                                          <p:attrName>style.visibility</p:attrName>
                                        </p:attrNameLst>
                                      </p:cBhvr>
                                      <p:to>
                                        <p:strVal val="visible"/>
                                      </p:to>
                                    </p:set>
                                    <p:animEffect transition="in" filter="fade">
                                      <p:cBhvr>
                                        <p:cTn id="40" dur="1000"/>
                                        <p:tgtEl>
                                          <p:spTgt spid="5122">
                                            <p:txEl>
                                              <p:pRg st="5" end="5"/>
                                            </p:txEl>
                                          </p:spTgt>
                                        </p:tgtEl>
                                      </p:cBhvr>
                                    </p:animEffect>
                                    <p:anim calcmode="lin" valueType="num">
                                      <p:cBhvr>
                                        <p:cTn id="41"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122">
                                            <p:txEl>
                                              <p:pRg st="6" end="6"/>
                                            </p:txEl>
                                          </p:spTgt>
                                        </p:tgtEl>
                                        <p:attrNameLst>
                                          <p:attrName>style.visibility</p:attrName>
                                        </p:attrNameLst>
                                      </p:cBhvr>
                                      <p:to>
                                        <p:strVal val="visible"/>
                                      </p:to>
                                    </p:set>
                                    <p:animEffect transition="in" filter="fade">
                                      <p:cBhvr>
                                        <p:cTn id="47" dur="1000"/>
                                        <p:tgtEl>
                                          <p:spTgt spid="5122">
                                            <p:txEl>
                                              <p:pRg st="6" end="6"/>
                                            </p:txEl>
                                          </p:spTgt>
                                        </p:tgtEl>
                                      </p:cBhvr>
                                    </p:animEffect>
                                    <p:anim calcmode="lin" valueType="num">
                                      <p:cBhvr>
                                        <p:cTn id="48"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1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384" y="197351"/>
            <a:ext cx="8997112" cy="994172"/>
          </a:xfrm>
        </p:spPr>
        <p:txBody>
          <a:bodyPr>
            <a:normAutofit fontScale="90000"/>
          </a:bodyPr>
          <a:lstStyle/>
          <a:p>
            <a:pPr algn="ct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GNSS - </a:t>
            </a:r>
            <a:r>
              <a:rPr lang="tr-TR"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Troposferik</a:t>
            </a: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Zenit</a:t>
            </a: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Gecikmesi (ZTD)</a:t>
            </a:r>
            <a:endParaRPr lang="tr-T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Resim 3" descr="C:\Users\Jr\Desktop\1270810508028111.png"/>
          <p:cNvPicPr/>
          <p:nvPr/>
        </p:nvPicPr>
        <p:blipFill>
          <a:blip r:embed="rId3">
            <a:extLst>
              <a:ext uri="{28A0092B-C50C-407E-A947-70E740481C1C}">
                <a14:useLocalDpi xmlns:a14="http://schemas.microsoft.com/office/drawing/2010/main" val="0"/>
              </a:ext>
            </a:extLst>
          </a:blip>
          <a:srcRect/>
          <a:stretch>
            <a:fillRect/>
          </a:stretch>
        </p:blipFill>
        <p:spPr bwMode="auto">
          <a:xfrm>
            <a:off x="39384" y="2512928"/>
            <a:ext cx="5684744" cy="4320480"/>
          </a:xfrm>
          <a:prstGeom prst="rect">
            <a:avLst/>
          </a:prstGeom>
          <a:noFill/>
          <a:ln w="28575">
            <a:solidFill>
              <a:schemeClr val="tx1"/>
            </a:solidFill>
          </a:ln>
        </p:spPr>
      </p:pic>
      <p:sp>
        <p:nvSpPr>
          <p:cNvPr id="5" name="4 Metin kutusu"/>
          <p:cNvSpPr txBox="1"/>
          <p:nvPr/>
        </p:nvSpPr>
        <p:spPr>
          <a:xfrm>
            <a:off x="4045079" y="1212111"/>
            <a:ext cx="5688632" cy="584775"/>
          </a:xfrm>
          <a:prstGeom prst="rect">
            <a:avLst/>
          </a:prstGeom>
          <a:noFill/>
        </p:spPr>
        <p:txBody>
          <a:bodyPr wrap="square">
            <a:spAutoFit/>
          </a:bodyPr>
          <a:lstStyle/>
          <a:p>
            <a:pPr>
              <a:defRPr/>
            </a:pPr>
            <a:r>
              <a:rPr lang="tr-TR" sz="3200" b="1" dirty="0">
                <a:solidFill>
                  <a:srgbClr val="3366FF"/>
                </a:solidFill>
                <a:effectLst>
                  <a:outerShdw blurRad="38100" dist="38100" dir="2700000" algn="tl">
                    <a:srgbClr val="000000">
                      <a:alpha val="43137"/>
                    </a:srgbClr>
                  </a:outerShdw>
                </a:effectLst>
                <a:latin typeface="+mn-lt"/>
              </a:rPr>
              <a:t>ZTD = Optik  -  Geometrik</a:t>
            </a:r>
          </a:p>
        </p:txBody>
      </p:sp>
      <p:sp>
        <p:nvSpPr>
          <p:cNvPr id="6" name="5 Metin kutusu"/>
          <p:cNvSpPr txBox="1"/>
          <p:nvPr/>
        </p:nvSpPr>
        <p:spPr>
          <a:xfrm>
            <a:off x="4045079" y="1887532"/>
            <a:ext cx="4657655" cy="584775"/>
          </a:xfrm>
          <a:prstGeom prst="rect">
            <a:avLst/>
          </a:prstGeom>
          <a:noFill/>
        </p:spPr>
        <p:txBody>
          <a:bodyPr wrap="square">
            <a:spAutoFit/>
          </a:bodyPr>
          <a:lstStyle/>
          <a:p>
            <a:pPr>
              <a:defRPr/>
            </a:pPr>
            <a:r>
              <a:rPr lang="tr-TR" sz="3200" b="1" dirty="0">
                <a:solidFill>
                  <a:srgbClr val="3366FF"/>
                </a:solidFill>
                <a:effectLst>
                  <a:outerShdw blurRad="38100" dist="38100" dir="2700000" algn="tl">
                    <a:srgbClr val="000000">
                      <a:alpha val="43137"/>
                    </a:srgbClr>
                  </a:outerShdw>
                </a:effectLst>
                <a:latin typeface="+mn-lt"/>
              </a:rPr>
              <a:t>ZTD = ZHD + ZWD</a:t>
            </a:r>
          </a:p>
        </p:txBody>
      </p:sp>
      <p:sp>
        <p:nvSpPr>
          <p:cNvPr id="8" name="Slayt Numarası Yer Tutucusu 7"/>
          <p:cNvSpPr>
            <a:spLocks noGrp="1"/>
          </p:cNvSpPr>
          <p:nvPr>
            <p:ph type="sldNum" sz="quarter" idx="12"/>
          </p:nvPr>
        </p:nvSpPr>
        <p:spPr>
          <a:xfrm>
            <a:off x="8028384" y="6093296"/>
            <a:ext cx="573161" cy="365125"/>
          </a:xfrm>
        </p:spPr>
        <p:txBody>
          <a:bodyPr/>
          <a:lstStyle/>
          <a:p>
            <a:pPr>
              <a:defRPr/>
            </a:pPr>
            <a:fld id="{FC32A965-E450-4AFB-ACD3-0712C929ACEE}" type="slidenum">
              <a:rPr lang="es-ES" altLang="tr-TR" sz="1200" b="1" smtClean="0"/>
              <a:pPr>
                <a:defRPr/>
              </a:pPr>
              <a:t>4</a:t>
            </a:fld>
            <a:endParaRPr lang="es-ES" altLang="tr-TR" sz="1200" b="1" dirty="0"/>
          </a:p>
        </p:txBody>
      </p:sp>
    </p:spTree>
    <p:extLst>
      <p:ext uri="{BB962C8B-B14F-4D97-AF65-F5344CB8AC3E}">
        <p14:creationId xmlns:p14="http://schemas.microsoft.com/office/powerpoint/2010/main" val="12676441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3775" y="656006"/>
            <a:ext cx="7886700" cy="994172"/>
          </a:xfrm>
        </p:spPr>
        <p:txBody>
          <a:bodyPr/>
          <a:lstStyle/>
          <a:p>
            <a:pPr algn="ct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ZTD – PWV Dönüşümü</a:t>
            </a:r>
            <a:endParaRPr lang="tr-T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2 İçerik Yer Tutucusu"/>
          <p:cNvSpPr>
            <a:spLocks noGrp="1"/>
          </p:cNvSpPr>
          <p:nvPr>
            <p:ph idx="4294967295"/>
          </p:nvPr>
        </p:nvSpPr>
        <p:spPr>
          <a:xfrm>
            <a:off x="703776" y="1995304"/>
            <a:ext cx="8047303" cy="1944216"/>
          </a:xfrm>
          <a:prstGeom prst="rect">
            <a:avLst/>
          </a:prstGeom>
        </p:spPr>
        <p:txBody>
          <a:bodyPr rtlCol="0">
            <a:normAutofit fontScale="92500" lnSpcReduction="10000"/>
          </a:bodyPr>
          <a:lstStyle/>
          <a:p>
            <a:pPr marL="0" indent="0">
              <a:buNone/>
              <a:defRPr/>
            </a:pPr>
            <a:r>
              <a:rPr b="1" i="1" dirty="0" err="1"/>
              <a:t>Hogg</a:t>
            </a:r>
            <a:r>
              <a:rPr b="1" i="1" dirty="0"/>
              <a:t> </a:t>
            </a:r>
            <a:r>
              <a:rPr b="1" i="1" dirty="0" err="1"/>
              <a:t>vd</a:t>
            </a:r>
            <a:r>
              <a:rPr b="1" i="1" dirty="0"/>
              <a:t>. (1981) </a:t>
            </a:r>
            <a:r>
              <a:rPr lang="tr-TR" b="1" i="1" dirty="0" smtClean="0"/>
              <a:t>                            </a:t>
            </a:r>
            <a:r>
              <a:rPr sz="2400" b="1" dirty="0" smtClean="0"/>
              <a:t>Su </a:t>
            </a:r>
            <a:r>
              <a:rPr sz="2400" b="1" dirty="0"/>
              <a:t>buharı            ZTD </a:t>
            </a:r>
            <a:endParaRPr lang="tr-TR" sz="2400" b="1" dirty="0" smtClean="0"/>
          </a:p>
          <a:p>
            <a:pPr marL="0" indent="0">
              <a:buNone/>
              <a:defRPr/>
            </a:pPr>
            <a:endParaRPr dirty="0"/>
          </a:p>
          <a:p>
            <a:pPr marL="0" indent="0">
              <a:buNone/>
              <a:defRPr/>
            </a:pPr>
            <a:r>
              <a:rPr b="1" i="1" dirty="0" err="1"/>
              <a:t>Askne</a:t>
            </a:r>
            <a:r>
              <a:rPr b="1" i="1" dirty="0"/>
              <a:t> </a:t>
            </a:r>
            <a:r>
              <a:rPr b="1" i="1" dirty="0" err="1"/>
              <a:t>ve</a:t>
            </a:r>
            <a:r>
              <a:rPr b="1" i="1" dirty="0"/>
              <a:t> </a:t>
            </a:r>
            <a:r>
              <a:rPr b="1" i="1" dirty="0" smtClean="0"/>
              <a:t>No</a:t>
            </a:r>
            <a:r>
              <a:rPr lang="tr-TR" b="1" i="1" dirty="0" smtClean="0"/>
              <a:t>r</a:t>
            </a:r>
            <a:r>
              <a:rPr b="1" i="1" dirty="0" smtClean="0"/>
              <a:t>d</a:t>
            </a:r>
            <a:r>
              <a:rPr lang="tr-TR" b="1" i="1" dirty="0" smtClean="0"/>
              <a:t>IU</a:t>
            </a:r>
            <a:r>
              <a:rPr b="1" i="1" dirty="0" smtClean="0"/>
              <a:t>s </a:t>
            </a:r>
            <a:r>
              <a:rPr b="1" i="1" dirty="0"/>
              <a:t>(1987) </a:t>
            </a:r>
            <a:r>
              <a:rPr lang="tr-TR" b="1" i="1" dirty="0" smtClean="0"/>
              <a:t>    </a:t>
            </a:r>
            <a:r>
              <a:rPr lang="tr-TR" i="1" dirty="0" smtClean="0"/>
              <a:t>       </a:t>
            </a:r>
            <a:r>
              <a:rPr sz="2400" b="1" dirty="0" smtClean="0"/>
              <a:t>ZTD          </a:t>
            </a:r>
            <a:r>
              <a:rPr sz="2400" b="1" dirty="0"/>
              <a:t>ZWD          </a:t>
            </a:r>
            <a:r>
              <a:rPr sz="2400" b="1" dirty="0" err="1"/>
              <a:t>su</a:t>
            </a:r>
            <a:r>
              <a:rPr sz="2400" b="1" dirty="0"/>
              <a:t> </a:t>
            </a:r>
            <a:r>
              <a:rPr sz="2400" b="1" dirty="0" err="1" smtClean="0"/>
              <a:t>buharı</a:t>
            </a:r>
            <a:endParaRPr lang="tr-TR" sz="2400" b="1" dirty="0" smtClean="0"/>
          </a:p>
          <a:p>
            <a:pPr marL="0" indent="0">
              <a:buNone/>
              <a:defRPr/>
            </a:pPr>
            <a:r>
              <a:rPr lang="tr-TR" sz="2600" b="1" dirty="0" smtClean="0">
                <a:solidFill>
                  <a:srgbClr val="FF0000"/>
                </a:solidFill>
              </a:rPr>
              <a:t>GPS </a:t>
            </a:r>
            <a:r>
              <a:rPr lang="tr-TR" sz="2600" b="1" dirty="0" err="1" smtClean="0">
                <a:solidFill>
                  <a:srgbClr val="FF0000"/>
                </a:solidFill>
              </a:rPr>
              <a:t>MeteorolojİSİ</a:t>
            </a:r>
            <a:endParaRPr lang="tr-TR" sz="2600" b="1" dirty="0">
              <a:solidFill>
                <a:srgbClr val="FF0000"/>
              </a:solidFill>
            </a:endParaRPr>
          </a:p>
        </p:txBody>
      </p:sp>
      <p:sp>
        <p:nvSpPr>
          <p:cNvPr id="20" name="7 Sağ Ok"/>
          <p:cNvSpPr/>
          <p:nvPr/>
        </p:nvSpPr>
        <p:spPr>
          <a:xfrm>
            <a:off x="5935547" y="2047353"/>
            <a:ext cx="540060" cy="270030"/>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schemeClr val="tx1"/>
              </a:solidFill>
            </a:endParaRPr>
          </a:p>
        </p:txBody>
      </p:sp>
      <p:sp>
        <p:nvSpPr>
          <p:cNvPr id="21" name="8 Sağ Ok"/>
          <p:cNvSpPr/>
          <p:nvPr/>
        </p:nvSpPr>
        <p:spPr>
          <a:xfrm>
            <a:off x="4787292" y="3048458"/>
            <a:ext cx="540060" cy="270030"/>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schemeClr val="tx1"/>
              </a:solidFill>
            </a:endParaRPr>
          </a:p>
        </p:txBody>
      </p:sp>
      <p:sp>
        <p:nvSpPr>
          <p:cNvPr id="22" name="9 Sağ Ok"/>
          <p:cNvSpPr/>
          <p:nvPr/>
        </p:nvSpPr>
        <p:spPr>
          <a:xfrm>
            <a:off x="6102170" y="3048458"/>
            <a:ext cx="540060" cy="270030"/>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schemeClr val="tx1"/>
              </a:solidFill>
            </a:endParaRPr>
          </a:p>
        </p:txBody>
      </p:sp>
      <p:sp>
        <p:nvSpPr>
          <p:cNvPr id="23" name="Rectangle 2"/>
          <p:cNvSpPr>
            <a:spLocks noChangeArrowheads="1"/>
          </p:cNvSpPr>
          <p:nvPr/>
        </p:nvSpPr>
        <p:spPr bwMode="auto">
          <a:xfrm>
            <a:off x="353118" y="-418688"/>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tr-TR"/>
          </a:p>
        </p:txBody>
      </p:sp>
      <p:sp>
        <p:nvSpPr>
          <p:cNvPr id="25" name="Rectangle 6"/>
          <p:cNvSpPr>
            <a:spLocks noChangeArrowheads="1"/>
          </p:cNvSpPr>
          <p:nvPr/>
        </p:nvSpPr>
        <p:spPr bwMode="auto">
          <a:xfrm>
            <a:off x="353118" y="-418688"/>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tr-TR"/>
          </a:p>
        </p:txBody>
      </p:sp>
      <p:graphicFrame>
        <p:nvGraphicFramePr>
          <p:cNvPr id="26" name="Object 5"/>
          <p:cNvGraphicFramePr>
            <a:graphicFrameLocks noChangeAspect="1"/>
          </p:cNvGraphicFramePr>
          <p:nvPr>
            <p:extLst>
              <p:ext uri="{D42A27DB-BD31-4B8C-83A1-F6EECF244321}">
                <p14:modId xmlns:p14="http://schemas.microsoft.com/office/powerpoint/2010/main" val="1343437414"/>
              </p:ext>
            </p:extLst>
          </p:nvPr>
        </p:nvGraphicFramePr>
        <p:xfrm>
          <a:off x="977273" y="5273930"/>
          <a:ext cx="3241675" cy="757237"/>
        </p:xfrm>
        <a:graphic>
          <a:graphicData uri="http://schemas.openxmlformats.org/presentationml/2006/ole">
            <mc:AlternateContent xmlns:mc="http://schemas.openxmlformats.org/markup-compatibility/2006">
              <mc:Choice xmlns:v="urn:schemas-microsoft-com:vml" Requires="v">
                <p:oleObj spid="_x0000_s8298" name="Equation" r:id="rId4" imgW="1180800" imgH="279360" progId="Equation.DSMT4">
                  <p:embed/>
                </p:oleObj>
              </mc:Choice>
              <mc:Fallback>
                <p:oleObj name="Equation" r:id="rId4" imgW="1180800" imgH="279360" progId="Equation.DSMT4">
                  <p:embed/>
                  <p:pic>
                    <p:nvPicPr>
                      <p:cNvPr id="0" name=""/>
                      <p:cNvPicPr>
                        <a:picLocks noChangeAspect="1" noChangeArrowheads="1"/>
                      </p:cNvPicPr>
                      <p:nvPr/>
                    </p:nvPicPr>
                    <p:blipFill>
                      <a:blip r:embed="rId5"/>
                      <a:srcRect/>
                      <a:stretch>
                        <a:fillRect/>
                      </a:stretch>
                    </p:blipFill>
                    <p:spPr bwMode="auto">
                      <a:xfrm>
                        <a:off x="977273" y="5273930"/>
                        <a:ext cx="3241675"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8"/>
          <p:cNvSpPr>
            <a:spLocks noChangeArrowheads="1"/>
          </p:cNvSpPr>
          <p:nvPr/>
        </p:nvSpPr>
        <p:spPr bwMode="auto">
          <a:xfrm>
            <a:off x="353118" y="-418688"/>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tr-TR"/>
          </a:p>
        </p:txBody>
      </p:sp>
      <p:sp>
        <p:nvSpPr>
          <p:cNvPr id="29" name="Rectangle 10"/>
          <p:cNvSpPr>
            <a:spLocks noChangeArrowheads="1"/>
          </p:cNvSpPr>
          <p:nvPr/>
        </p:nvSpPr>
        <p:spPr bwMode="auto">
          <a:xfrm>
            <a:off x="353118" y="-418688"/>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tr-TR"/>
          </a:p>
        </p:txBody>
      </p:sp>
      <p:graphicFrame>
        <p:nvGraphicFramePr>
          <p:cNvPr id="13" name="Object 1"/>
          <p:cNvGraphicFramePr>
            <a:graphicFrameLocks noChangeAspect="1"/>
          </p:cNvGraphicFramePr>
          <p:nvPr>
            <p:extLst>
              <p:ext uri="{D42A27DB-BD31-4B8C-83A1-F6EECF244321}">
                <p14:modId xmlns:p14="http://schemas.microsoft.com/office/powerpoint/2010/main" val="451812391"/>
              </p:ext>
            </p:extLst>
          </p:nvPr>
        </p:nvGraphicFramePr>
        <p:xfrm>
          <a:off x="5832140" y="4895102"/>
          <a:ext cx="1620180" cy="1543028"/>
        </p:xfrm>
        <a:graphic>
          <a:graphicData uri="http://schemas.openxmlformats.org/presentationml/2006/ole">
            <mc:AlternateContent xmlns:mc="http://schemas.openxmlformats.org/markup-compatibility/2006">
              <mc:Choice xmlns:v="urn:schemas-microsoft-com:vml" Requires="v">
                <p:oleObj spid="_x0000_s8299" name="Equation" r:id="rId6" imgW="799920" imgH="761760" progId="Equation.DSMT4">
                  <p:embed/>
                </p:oleObj>
              </mc:Choice>
              <mc:Fallback>
                <p:oleObj name="Equation" r:id="rId6" imgW="799920" imgH="761760" progId="Equation.DSMT4">
                  <p:embed/>
                  <p:pic>
                    <p:nvPicPr>
                      <p:cNvPr id="0" name=""/>
                      <p:cNvPicPr>
                        <a:picLocks noChangeAspect="1" noChangeArrowheads="1"/>
                      </p:cNvPicPr>
                      <p:nvPr/>
                    </p:nvPicPr>
                    <p:blipFill>
                      <a:blip r:embed="rId7"/>
                      <a:srcRect/>
                      <a:stretch>
                        <a:fillRect/>
                      </a:stretch>
                    </p:blipFill>
                    <p:spPr bwMode="auto">
                      <a:xfrm>
                        <a:off x="5832140" y="4895102"/>
                        <a:ext cx="1620180" cy="1543028"/>
                      </a:xfrm>
                      <a:prstGeom prst="rect">
                        <a:avLst/>
                      </a:prstGeom>
                      <a:noFill/>
                      <a:extLst/>
                    </p:spPr>
                  </p:pic>
                </p:oleObj>
              </mc:Fallback>
            </mc:AlternateContent>
          </a:graphicData>
        </a:graphic>
      </p:graphicFrame>
      <p:graphicFrame>
        <p:nvGraphicFramePr>
          <p:cNvPr id="14" name="Nesne 13"/>
          <p:cNvGraphicFramePr>
            <a:graphicFrameLocks noChangeAspect="1"/>
          </p:cNvGraphicFramePr>
          <p:nvPr>
            <p:extLst>
              <p:ext uri="{D42A27DB-BD31-4B8C-83A1-F6EECF244321}">
                <p14:modId xmlns:p14="http://schemas.microsoft.com/office/powerpoint/2010/main" val="1667758063"/>
              </p:ext>
            </p:extLst>
          </p:nvPr>
        </p:nvGraphicFramePr>
        <p:xfrm>
          <a:off x="1003656" y="4106801"/>
          <a:ext cx="1961102" cy="1050391"/>
        </p:xfrm>
        <a:graphic>
          <a:graphicData uri="http://schemas.openxmlformats.org/presentationml/2006/ole">
            <mc:AlternateContent xmlns:mc="http://schemas.openxmlformats.org/markup-compatibility/2006">
              <mc:Choice xmlns:v="urn:schemas-microsoft-com:vml" Requires="v">
                <p:oleObj spid="_x0000_s8300" name="Equation" r:id="rId8" imgW="685800" imgH="342720" progId="Equation.DSMT4">
                  <p:embed/>
                </p:oleObj>
              </mc:Choice>
              <mc:Fallback>
                <p:oleObj name="Equation" r:id="rId8" imgW="685800" imgH="342720" progId="Equation.DSMT4">
                  <p:embed/>
                  <p:pic>
                    <p:nvPicPr>
                      <p:cNvPr id="0" name=""/>
                      <p:cNvPicPr>
                        <a:picLocks noChangeAspect="1" noChangeArrowheads="1"/>
                      </p:cNvPicPr>
                      <p:nvPr/>
                    </p:nvPicPr>
                    <p:blipFill>
                      <a:blip r:embed="rId9"/>
                      <a:srcRect/>
                      <a:stretch>
                        <a:fillRect/>
                      </a:stretch>
                    </p:blipFill>
                    <p:spPr bwMode="auto">
                      <a:xfrm>
                        <a:off x="1003656" y="4106801"/>
                        <a:ext cx="1961102" cy="1050391"/>
                      </a:xfrm>
                      <a:prstGeom prst="rect">
                        <a:avLst/>
                      </a:prstGeom>
                      <a:noFill/>
                    </p:spPr>
                  </p:pic>
                </p:oleObj>
              </mc:Fallback>
            </mc:AlternateContent>
          </a:graphicData>
        </a:graphic>
      </p:graphicFrame>
      <p:sp>
        <p:nvSpPr>
          <p:cNvPr id="5" name="Slayt Numarası Yer Tutucusu 4"/>
          <p:cNvSpPr>
            <a:spLocks noGrp="1"/>
          </p:cNvSpPr>
          <p:nvPr>
            <p:ph type="sldNum" sz="quarter" idx="12"/>
          </p:nvPr>
        </p:nvSpPr>
        <p:spPr>
          <a:xfrm>
            <a:off x="8303894" y="6237312"/>
            <a:ext cx="573161" cy="365125"/>
          </a:xfrm>
        </p:spPr>
        <p:txBody>
          <a:bodyPr/>
          <a:lstStyle/>
          <a:p>
            <a:pPr>
              <a:defRPr/>
            </a:pPr>
            <a:fld id="{FC32A965-E450-4AFB-ACD3-0712C929ACEE}" type="slidenum">
              <a:rPr lang="es-ES" altLang="tr-TR" sz="1200" b="1" smtClean="0"/>
              <a:pPr>
                <a:defRPr/>
              </a:pPr>
              <a:t>5</a:t>
            </a:fld>
            <a:endParaRPr lang="es-ES" altLang="tr-TR" sz="1200" b="1" dirty="0"/>
          </a:p>
        </p:txBody>
      </p:sp>
      <mc:AlternateContent xmlns:mc="http://schemas.openxmlformats.org/markup-compatibility/2006" xmlns:a14="http://schemas.microsoft.com/office/drawing/2010/main">
        <mc:Choice Requires="a14">
          <p:sp>
            <p:nvSpPr>
              <p:cNvPr id="16" name="Rectangle 330"/>
              <p:cNvSpPr>
                <a:spLocks noChangeArrowheads="1"/>
              </p:cNvSpPr>
              <p:nvPr/>
            </p:nvSpPr>
            <p:spPr bwMode="auto">
              <a:xfrm>
                <a:off x="4787292" y="4152690"/>
                <a:ext cx="3600400" cy="572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000" i="1" dirty="0" smtClean="0">
                    <a:solidFill>
                      <a:srgbClr val="000000"/>
                    </a:solidFill>
                    <a:latin typeface="Verdana" panose="020B0604030504040204" pitchFamily="34" charset="0"/>
                    <a:cs typeface="Times New Roman" panose="02020603050405020304" pitchFamily="18" charset="0"/>
                  </a:rPr>
                  <a:t>PWV= </a:t>
                </a:r>
                <a14:m>
                  <m:oMath xmlns:m="http://schemas.openxmlformats.org/officeDocument/2006/math">
                    <m:f>
                      <m:fPr>
                        <m:ctrlPr>
                          <a:rPr lang="tr-TR" altLang="tr-TR" sz="2000" i="1" smtClean="0">
                            <a:solidFill>
                              <a:srgbClr val="000000"/>
                            </a:solidFill>
                            <a:latin typeface="Cambria Math" panose="02040503050406030204" pitchFamily="18" charset="0"/>
                            <a:cs typeface="Times New Roman" panose="02020603050405020304" pitchFamily="18" charset="0"/>
                          </a:rPr>
                        </m:ctrlPr>
                      </m:fPr>
                      <m:num>
                        <m:r>
                          <m:rPr>
                            <m:nor/>
                          </m:rPr>
                          <a:rPr lang="tr-TR" altLang="tr-TR" sz="2000" i="1" dirty="0">
                            <a:solidFill>
                              <a:srgbClr val="000000"/>
                            </a:solidFill>
                            <a:latin typeface="Verdana" panose="020B0604030504040204" pitchFamily="34" charset="0"/>
                            <a:cs typeface="Times New Roman" panose="02020603050405020304" pitchFamily="18" charset="0"/>
                          </a:rPr>
                          <m:t>ZWD</m:t>
                        </m:r>
                      </m:num>
                      <m:den>
                        <m:r>
                          <m:rPr>
                            <m:nor/>
                          </m:rPr>
                          <a:rPr lang="tr-TR" altLang="tr-TR" sz="2000" i="1" dirty="0">
                            <a:solidFill>
                              <a:srgbClr val="000000"/>
                            </a:solidFill>
                            <a:latin typeface="Verdana" panose="020B0604030504040204" pitchFamily="34" charset="0"/>
                            <a:cs typeface="Times New Roman" panose="02020603050405020304" pitchFamily="18" charset="0"/>
                          </a:rPr>
                          <m:t>10</m:t>
                        </m:r>
                        <m:r>
                          <m:rPr>
                            <m:nor/>
                          </m:rPr>
                          <a:rPr lang="tr-TR" altLang="tr-TR" sz="2000" i="1" baseline="30000" dirty="0">
                            <a:solidFill>
                              <a:srgbClr val="000000"/>
                            </a:solidFill>
                            <a:latin typeface="Verdana" panose="020B0604030504040204" pitchFamily="34" charset="0"/>
                            <a:cs typeface="Times New Roman" panose="02020603050405020304" pitchFamily="18" charset="0"/>
                          </a:rPr>
                          <m:t>−6</m:t>
                        </m:r>
                        <m:r>
                          <m:rPr>
                            <m:nor/>
                          </m:rPr>
                          <a:rPr lang="tr-TR" altLang="tr-TR" sz="2000" i="1" dirty="0">
                            <a:solidFill>
                              <a:srgbClr val="000000"/>
                            </a:solidFill>
                            <a:latin typeface="Verdana" panose="020B0604030504040204" pitchFamily="34" charset="0"/>
                            <a:cs typeface="Times New Roman" panose="02020603050405020304" pitchFamily="18" charset="0"/>
                          </a:rPr>
                          <m:t>(</m:t>
                        </m:r>
                        <m:r>
                          <m:rPr>
                            <m:nor/>
                          </m:rPr>
                          <a:rPr lang="tr-TR" altLang="tr-TR" sz="2000" i="1" dirty="0">
                            <a:solidFill>
                              <a:srgbClr val="000000"/>
                            </a:solidFill>
                            <a:latin typeface="Verdana" panose="020B0604030504040204" pitchFamily="34" charset="0"/>
                            <a:cs typeface="Times New Roman" panose="02020603050405020304" pitchFamily="18" charset="0"/>
                          </a:rPr>
                          <m:t>k</m:t>
                        </m:r>
                        <m:r>
                          <m:rPr>
                            <m:nor/>
                          </m:rPr>
                          <a:rPr lang="tr-TR" altLang="tr-TR" sz="2000" i="1" baseline="-25000" dirty="0">
                            <a:solidFill>
                              <a:srgbClr val="000000"/>
                            </a:solidFill>
                            <a:latin typeface="Verdana" panose="020B0604030504040204" pitchFamily="34" charset="0"/>
                            <a:cs typeface="Times New Roman" panose="02020603050405020304" pitchFamily="18" charset="0"/>
                          </a:rPr>
                          <m:t>3</m:t>
                        </m:r>
                        <m:r>
                          <m:rPr>
                            <m:nor/>
                          </m:rPr>
                          <a:rPr lang="tr-TR" altLang="tr-TR" sz="2000" i="1" dirty="0">
                            <a:solidFill>
                              <a:srgbClr val="000000"/>
                            </a:solidFill>
                            <a:latin typeface="Verdana" panose="020B0604030504040204" pitchFamily="34" charset="0"/>
                            <a:cs typeface="Times New Roman" panose="02020603050405020304" pitchFamily="18" charset="0"/>
                          </a:rPr>
                          <m:t>/</m:t>
                        </m:r>
                        <m:r>
                          <m:rPr>
                            <m:nor/>
                          </m:rPr>
                          <a:rPr lang="tr-TR" altLang="tr-TR" sz="2000" i="1" dirty="0">
                            <a:solidFill>
                              <a:srgbClr val="000000"/>
                            </a:solidFill>
                            <a:latin typeface="Verdana" panose="020B0604030504040204" pitchFamily="34" charset="0"/>
                            <a:cs typeface="Times New Roman" panose="02020603050405020304" pitchFamily="18" charset="0"/>
                          </a:rPr>
                          <m:t>T</m:t>
                        </m:r>
                        <m:r>
                          <m:rPr>
                            <m:nor/>
                          </m:rPr>
                          <a:rPr lang="tr-TR" altLang="tr-TR" sz="2000" b="1" i="1" baseline="-25000" dirty="0">
                            <a:solidFill>
                              <a:srgbClr val="000000"/>
                            </a:solidFill>
                            <a:latin typeface="Verdana" panose="020B0604030504040204" pitchFamily="34" charset="0"/>
                            <a:cs typeface="Times New Roman" panose="02020603050405020304" pitchFamily="18" charset="0"/>
                          </a:rPr>
                          <m:t>m</m:t>
                        </m:r>
                        <m:r>
                          <m:rPr>
                            <m:nor/>
                          </m:rPr>
                          <a:rPr lang="tr-TR" altLang="tr-TR" sz="2000" i="1" dirty="0">
                            <a:solidFill>
                              <a:srgbClr val="000000"/>
                            </a:solidFill>
                            <a:latin typeface="Verdana" panose="020B0604030504040204" pitchFamily="34" charset="0"/>
                            <a:cs typeface="Times New Roman" panose="02020603050405020304" pitchFamily="18" charset="0"/>
                          </a:rPr>
                          <m:t> +</m:t>
                        </m:r>
                        <m:r>
                          <m:rPr>
                            <m:nor/>
                          </m:rPr>
                          <a:rPr lang="tr-TR" altLang="tr-TR" sz="2000" i="1" dirty="0">
                            <a:solidFill>
                              <a:srgbClr val="000000"/>
                            </a:solidFill>
                            <a:latin typeface="Verdana" panose="020B0604030504040204" pitchFamily="34" charset="0"/>
                            <a:cs typeface="Times New Roman" panose="02020603050405020304" pitchFamily="18" charset="0"/>
                          </a:rPr>
                          <m:t>k</m:t>
                        </m:r>
                        <m:r>
                          <m:rPr>
                            <m:nor/>
                          </m:rPr>
                          <a:rPr lang="tr-TR" altLang="tr-TR" sz="2000" i="1" dirty="0">
                            <a:solidFill>
                              <a:srgbClr val="000000"/>
                            </a:solidFill>
                            <a:latin typeface="Verdana" panose="020B0604030504040204" pitchFamily="34" charset="0"/>
                            <a:cs typeface="Times New Roman" panose="02020603050405020304" pitchFamily="18" charset="0"/>
                          </a:rPr>
                          <m:t>’2)</m:t>
                        </m:r>
                        <m:r>
                          <m:rPr>
                            <m:nor/>
                          </m:rPr>
                          <a:rPr lang="el-GR" altLang="tr-TR" sz="2000" i="1" dirty="0">
                            <a:solidFill>
                              <a:srgbClr val="000000"/>
                            </a:solidFill>
                            <a:latin typeface="Verdana" panose="020B0604030504040204" pitchFamily="34" charset="0"/>
                            <a:cs typeface="Times New Roman" panose="02020603050405020304" pitchFamily="18" charset="0"/>
                          </a:rPr>
                          <m:t>ρ</m:t>
                        </m:r>
                        <m:r>
                          <m:rPr>
                            <m:nor/>
                          </m:rPr>
                          <a:rPr lang="tr-TR" altLang="tr-TR" sz="2000" i="1" baseline="-25000" dirty="0">
                            <a:solidFill>
                              <a:srgbClr val="000000"/>
                            </a:solidFill>
                            <a:latin typeface="Verdana" panose="020B0604030504040204" pitchFamily="34" charset="0"/>
                            <a:cs typeface="Times New Roman" panose="02020603050405020304" pitchFamily="18" charset="0"/>
                          </a:rPr>
                          <m:t>v</m:t>
                        </m:r>
                        <m:r>
                          <m:rPr>
                            <m:nor/>
                          </m:rPr>
                          <a:rPr lang="tr-TR" altLang="tr-TR" sz="2000" i="1" dirty="0">
                            <a:solidFill>
                              <a:srgbClr val="000000"/>
                            </a:solidFill>
                            <a:latin typeface="Verdana" panose="020B0604030504040204" pitchFamily="34" charset="0"/>
                            <a:cs typeface="Times New Roman" panose="02020603050405020304" pitchFamily="18" charset="0"/>
                          </a:rPr>
                          <m:t>R</m:t>
                        </m:r>
                        <m:r>
                          <m:rPr>
                            <m:nor/>
                          </m:rPr>
                          <a:rPr lang="tr-TR" altLang="tr-TR" sz="2000" i="1" baseline="-25000" dirty="0">
                            <a:solidFill>
                              <a:srgbClr val="000000"/>
                            </a:solidFill>
                            <a:latin typeface="Verdana" panose="020B0604030504040204" pitchFamily="34" charset="0"/>
                            <a:cs typeface="Times New Roman" panose="02020603050405020304" pitchFamily="18" charset="0"/>
                          </a:rPr>
                          <m:t>v</m:t>
                        </m:r>
                      </m:den>
                    </m:f>
                  </m:oMath>
                </a14:m>
                <a:endParaRPr lang="tr-TR" altLang="tr-TR" sz="2000" i="1" baseline="30000" dirty="0">
                  <a:solidFill>
                    <a:srgbClr val="000000"/>
                  </a:solidFill>
                  <a:latin typeface="Verdana" panose="020B0604030504040204" pitchFamily="34" charset="0"/>
                  <a:cs typeface="Times New Roman" panose="02020603050405020304" pitchFamily="18" charset="0"/>
                </a:endParaRPr>
              </a:p>
            </p:txBody>
          </p:sp>
        </mc:Choice>
        <mc:Fallback xmlns="">
          <p:sp>
            <p:nvSpPr>
              <p:cNvPr id="16" name="Rectangle 330"/>
              <p:cNvSpPr>
                <a:spLocks noRot="1" noChangeAspect="1" noMove="1" noResize="1" noEditPoints="1" noAdjustHandles="1" noChangeArrowheads="1" noChangeShapeType="1" noTextEdit="1"/>
              </p:cNvSpPr>
              <p:nvPr/>
            </p:nvSpPr>
            <p:spPr bwMode="auto">
              <a:xfrm>
                <a:off x="4787292" y="4152690"/>
                <a:ext cx="3600400" cy="572529"/>
              </a:xfrm>
              <a:prstGeom prst="rect">
                <a:avLst/>
              </a:prstGeom>
              <a:blipFill>
                <a:blip r:embed="rId10"/>
                <a:stretch>
                  <a:fillRect l="-4230" b="-21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noFill/>
                  </a:rPr>
                  <a:t> </a:t>
                </a:r>
              </a:p>
            </p:txBody>
          </p:sp>
        </mc:Fallback>
      </mc:AlternateContent>
    </p:spTree>
    <p:extLst>
      <p:ext uri="{BB962C8B-B14F-4D97-AF65-F5344CB8AC3E}">
        <p14:creationId xmlns:p14="http://schemas.microsoft.com/office/powerpoint/2010/main" val="7120226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7467" y="870440"/>
            <a:ext cx="7886700" cy="994172"/>
          </a:xfrm>
        </p:spPr>
        <p:txBody>
          <a:bodyPr>
            <a:normAutofit fontScale="90000"/>
          </a:bodyPr>
          <a:lstStyle/>
          <a:p>
            <a:pPr algn="ctr"/>
            <a:r>
              <a:rPr lang="tr-T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ZTD – PWV </a:t>
            </a: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Dönüşümü: </a:t>
            </a:r>
            <a:b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tr-TR" b="1" cap="small" baseline="-250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Modelİ</a:t>
            </a:r>
            <a:endParaRPr lang="tr-T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Espace réservé du contenu 2"/>
          <p:cNvSpPr>
            <a:spLocks noGrp="1"/>
          </p:cNvSpPr>
          <p:nvPr>
            <p:ph idx="4294967295"/>
          </p:nvPr>
        </p:nvSpPr>
        <p:spPr>
          <a:xfrm>
            <a:off x="323528" y="2204864"/>
            <a:ext cx="8515350" cy="918102"/>
          </a:xfrm>
          <a:prstGeom prst="rect">
            <a:avLst/>
          </a:prstGeom>
        </p:spPr>
        <p:txBody>
          <a:bodyPr rtlCol="0">
            <a:normAutofit fontScale="92500"/>
          </a:bodyPr>
          <a:lstStyle/>
          <a:p>
            <a:pPr>
              <a:defRPr/>
            </a:pPr>
            <a:r>
              <a:rPr lang="tr-TR" sz="2100" b="1" dirty="0">
                <a:latin typeface="Arial" panose="020B0604020202020204" pitchFamily="34" charset="0"/>
                <a:cs typeface="Arial" panose="020B0604020202020204" pitchFamily="34" charset="0"/>
              </a:rPr>
              <a:t>Ağırlıklı ortalama sıcaklığın (</a:t>
            </a:r>
            <a:r>
              <a:rPr lang="tr-TR" sz="2100" b="1" dirty="0" err="1">
                <a:latin typeface="Arial" panose="020B0604020202020204" pitchFamily="34" charset="0"/>
                <a:cs typeface="Arial" panose="020B0604020202020204" pitchFamily="34" charset="0"/>
              </a:rPr>
              <a:t>T</a:t>
            </a:r>
            <a:r>
              <a:rPr lang="tr-TR" sz="2100" b="1" baseline="-25000" dirty="0" err="1">
                <a:latin typeface="Arial" panose="020B0604020202020204" pitchFamily="34" charset="0"/>
                <a:cs typeface="Arial" panose="020B0604020202020204" pitchFamily="34" charset="0"/>
              </a:rPr>
              <a:t>m</a:t>
            </a:r>
            <a:r>
              <a:rPr lang="tr-TR" sz="2100" b="1" dirty="0">
                <a:latin typeface="Arial" panose="020B0604020202020204" pitchFamily="34" charset="0"/>
                <a:cs typeface="Arial" panose="020B0604020202020204" pitchFamily="34" charset="0"/>
              </a:rPr>
              <a:t>) </a:t>
            </a:r>
            <a:endParaRPr lang="tr-TR" sz="2100" b="1" dirty="0" smtClean="0">
              <a:latin typeface="Arial" panose="020B0604020202020204" pitchFamily="34" charset="0"/>
              <a:cs typeface="Arial" panose="020B0604020202020204" pitchFamily="34" charset="0"/>
            </a:endParaRPr>
          </a:p>
          <a:p>
            <a:pPr marL="0" indent="0">
              <a:buNone/>
              <a:defRPr/>
            </a:pPr>
            <a:r>
              <a:rPr lang="tr-TR" sz="2100" b="1" dirty="0" smtClean="0">
                <a:latin typeface="Arial" panose="020B0604020202020204" pitchFamily="34" charset="0"/>
                <a:cs typeface="Arial" panose="020B0604020202020204" pitchFamily="34" charset="0"/>
              </a:rPr>
              <a:t>yüzey </a:t>
            </a:r>
            <a:r>
              <a:rPr lang="tr-TR" sz="2100" b="1" dirty="0">
                <a:latin typeface="Arial" panose="020B0604020202020204" pitchFamily="34" charset="0"/>
                <a:cs typeface="Arial" panose="020B0604020202020204" pitchFamily="34" charset="0"/>
              </a:rPr>
              <a:t>sıcaklığına </a:t>
            </a:r>
            <a:r>
              <a:rPr lang="tr-TR" b="1" dirty="0">
                <a:latin typeface="Arial" panose="020B0604020202020204" pitchFamily="34" charset="0"/>
                <a:cs typeface="Arial" panose="020B0604020202020204" pitchFamily="34" charset="0"/>
              </a:rPr>
              <a:t>(</a:t>
            </a:r>
            <a:r>
              <a:rPr lang="tr-TR" b="1" dirty="0" err="1" smtClean="0">
                <a:latin typeface="Arial" panose="020B0604020202020204" pitchFamily="34" charset="0"/>
                <a:cs typeface="Arial" panose="020B0604020202020204" pitchFamily="34" charset="0"/>
              </a:rPr>
              <a:t>T</a:t>
            </a:r>
            <a:r>
              <a:rPr lang="tr-TR" b="1" baseline="-25000" dirty="0" err="1" smtClean="0">
                <a:latin typeface="Arial" panose="020B0604020202020204" pitchFamily="34" charset="0"/>
                <a:cs typeface="Arial" panose="020B0604020202020204" pitchFamily="34" charset="0"/>
              </a:rPr>
              <a:t>s</a:t>
            </a:r>
            <a:r>
              <a:rPr lang="tr-TR" b="1" dirty="0" smtClean="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bağlı </a:t>
            </a:r>
            <a:r>
              <a:rPr lang="tr-TR" sz="2100" b="1" dirty="0">
                <a:latin typeface="Arial" panose="020B0604020202020204" pitchFamily="34" charset="0"/>
                <a:cs typeface="Arial" panose="020B0604020202020204" pitchFamily="34" charset="0"/>
              </a:rPr>
              <a:t>olarak </a:t>
            </a:r>
            <a:r>
              <a:rPr lang="tr-TR" sz="2100" b="1" dirty="0" smtClean="0">
                <a:latin typeface="Arial" panose="020B0604020202020204" pitchFamily="34" charset="0"/>
                <a:cs typeface="Arial" panose="020B0604020202020204" pitchFamily="34" charset="0"/>
              </a:rPr>
              <a:t>hesabı:</a:t>
            </a:r>
            <a:endParaRPr lang="tr-TR" sz="2100" dirty="0">
              <a:latin typeface="Arial" panose="020B0604020202020204" pitchFamily="34" charset="0"/>
              <a:cs typeface="Arial" panose="020B0604020202020204" pitchFamily="34" charset="0"/>
            </a:endParaRPr>
          </a:p>
          <a:p>
            <a:pPr>
              <a:defRPr/>
            </a:pPr>
            <a:endParaRPr lang="fr-FR" sz="2100" dirty="0">
              <a:latin typeface="Arial" panose="020B0604020202020204" pitchFamily="34" charset="0"/>
              <a:cs typeface="Arial" panose="020B0604020202020204" pitchFamily="34" charset="0"/>
            </a:endParaRPr>
          </a:p>
        </p:txBody>
      </p:sp>
      <p:sp>
        <p:nvSpPr>
          <p:cNvPr id="14" name="2 İçerik Yer Tutucusu"/>
          <p:cNvSpPr txBox="1">
            <a:spLocks/>
          </p:cNvSpPr>
          <p:nvPr/>
        </p:nvSpPr>
        <p:spPr bwMode="auto">
          <a:xfrm>
            <a:off x="611560" y="3397423"/>
            <a:ext cx="6172200" cy="2960716"/>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rmAutofit/>
          </a:bodyPr>
          <a:lstStyle/>
          <a:p>
            <a:pPr marL="257175" indent="-257175" defTabSz="685800" eaLnBrk="1" hangingPunct="1">
              <a:spcBef>
                <a:spcPct val="20000"/>
              </a:spcBef>
              <a:defRPr/>
            </a:pPr>
            <a:r>
              <a:rPr lang="tr-TR" sz="2000" dirty="0" err="1"/>
              <a:t>Bevis</a:t>
            </a:r>
            <a:r>
              <a:rPr lang="tr-TR" sz="2000" dirty="0"/>
              <a:t> </a:t>
            </a:r>
            <a:r>
              <a:rPr lang="tr-TR" sz="2000" dirty="0" err="1"/>
              <a:t>vd</a:t>
            </a:r>
            <a:r>
              <a:rPr lang="tr-TR" sz="2000" dirty="0"/>
              <a:t>. (1992)</a:t>
            </a:r>
          </a:p>
          <a:p>
            <a:pPr marL="257175" indent="-257175" defTabSz="685800" eaLnBrk="1" hangingPunct="1">
              <a:spcBef>
                <a:spcPct val="20000"/>
              </a:spcBef>
              <a:defRPr/>
            </a:pPr>
            <a:endParaRPr lang="tr-TR" sz="3200" dirty="0"/>
          </a:p>
          <a:p>
            <a:pPr marL="257175" indent="-257175">
              <a:spcBef>
                <a:spcPct val="20000"/>
              </a:spcBef>
              <a:defRPr/>
            </a:pPr>
            <a:r>
              <a:rPr lang="tr-TR" sz="3200" dirty="0" err="1"/>
              <a:t>T</a:t>
            </a:r>
            <a:r>
              <a:rPr lang="tr-TR" sz="3200" baseline="-25000" dirty="0" err="1"/>
              <a:t>m</a:t>
            </a:r>
            <a:r>
              <a:rPr lang="tr-TR" sz="3200" dirty="0"/>
              <a:t>=</a:t>
            </a:r>
            <a:r>
              <a:rPr lang="tr-TR" sz="3200" dirty="0" err="1"/>
              <a:t>a+b</a:t>
            </a:r>
            <a:r>
              <a:rPr lang="tr-TR" sz="3200" dirty="0"/>
              <a:t> </a:t>
            </a:r>
            <a:r>
              <a:rPr lang="tr-TR" sz="3200" dirty="0" err="1"/>
              <a:t>T</a:t>
            </a:r>
            <a:r>
              <a:rPr lang="tr-TR" sz="3200" baseline="-25000" dirty="0" err="1"/>
              <a:t>s</a:t>
            </a:r>
            <a:r>
              <a:rPr lang="tr-TR" sz="3200" baseline="-25000" dirty="0"/>
              <a:t> </a:t>
            </a:r>
          </a:p>
          <a:p>
            <a:pPr marL="257175" indent="-257175" defTabSz="685800" eaLnBrk="1" hangingPunct="1">
              <a:spcBef>
                <a:spcPct val="20000"/>
              </a:spcBef>
              <a:defRPr/>
            </a:pPr>
            <a:endParaRPr lang="tr-TR" sz="3200" dirty="0"/>
          </a:p>
          <a:p>
            <a:pPr defTabSz="685800" eaLnBrk="1" hangingPunct="1">
              <a:lnSpc>
                <a:spcPct val="150000"/>
              </a:lnSpc>
              <a:spcBef>
                <a:spcPct val="20000"/>
              </a:spcBef>
              <a:defRPr/>
            </a:pPr>
            <a:r>
              <a:rPr lang="tr-TR" dirty="0"/>
              <a:t>(ABD’deki yaklaşık 9.000 </a:t>
            </a:r>
            <a:r>
              <a:rPr lang="tr-TR" dirty="0" err="1"/>
              <a:t>radyosonda</a:t>
            </a:r>
            <a:r>
              <a:rPr lang="tr-TR" dirty="0"/>
              <a:t> profili analizi)</a:t>
            </a:r>
          </a:p>
        </p:txBody>
      </p:sp>
      <p:sp>
        <p:nvSpPr>
          <p:cNvPr id="5" name="Slayt Numarası Yer Tutucusu 4"/>
          <p:cNvSpPr>
            <a:spLocks noGrp="1"/>
          </p:cNvSpPr>
          <p:nvPr>
            <p:ph type="sldNum" sz="quarter" idx="12"/>
          </p:nvPr>
        </p:nvSpPr>
        <p:spPr>
          <a:xfrm>
            <a:off x="8274161" y="6355721"/>
            <a:ext cx="573161" cy="365125"/>
          </a:xfrm>
        </p:spPr>
        <p:txBody>
          <a:bodyPr/>
          <a:lstStyle/>
          <a:p>
            <a:pPr>
              <a:defRPr/>
            </a:pPr>
            <a:fld id="{FC32A965-E450-4AFB-ACD3-0712C929ACEE}" type="slidenum">
              <a:rPr lang="es-ES" altLang="tr-TR" sz="1200" b="1" smtClean="0"/>
              <a:pPr>
                <a:defRPr/>
              </a:pPr>
              <a:t>6</a:t>
            </a:fld>
            <a:endParaRPr lang="es-ES" altLang="tr-TR" sz="1200" b="1" dirty="0"/>
          </a:p>
        </p:txBody>
      </p:sp>
    </p:spTree>
    <p:extLst>
      <p:ext uri="{BB962C8B-B14F-4D97-AF65-F5344CB8AC3E}">
        <p14:creationId xmlns:p14="http://schemas.microsoft.com/office/powerpoint/2010/main" val="12198791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2892" y="425181"/>
            <a:ext cx="7886700" cy="994172"/>
          </a:xfrm>
        </p:spPr>
        <p:txBody>
          <a:bodyPr>
            <a:normAutofit/>
          </a:bodyPr>
          <a:lstStyle/>
          <a:p>
            <a:pPr algn="ctr"/>
            <a:r>
              <a:rPr lang="tr-T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ZTD – PWV Dönüşümü</a:t>
            </a: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tr-TR" b="1" baseline="-25000"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endParaRPr lang="tr-TR" b="1" baseline="-25000" dirty="0">
              <a:solidFill>
                <a:srgbClr val="C00000"/>
              </a:solidFill>
              <a:effectLst>
                <a:outerShdw blurRad="38100" dist="38100" dir="2700000" algn="tl">
                  <a:srgbClr val="000000">
                    <a:alpha val="43137"/>
                  </a:srgbClr>
                </a:outerShdw>
              </a:effectLst>
            </a:endParaRPr>
          </a:p>
        </p:txBody>
      </p:sp>
      <p:sp>
        <p:nvSpPr>
          <p:cNvPr id="4" name="Metin kutusu 3"/>
          <p:cNvSpPr txBox="1"/>
          <p:nvPr/>
        </p:nvSpPr>
        <p:spPr>
          <a:xfrm>
            <a:off x="2944054" y="1338946"/>
            <a:ext cx="3384376" cy="369332"/>
          </a:xfrm>
          <a:prstGeom prst="rect">
            <a:avLst/>
          </a:prstGeom>
          <a:noFill/>
        </p:spPr>
        <p:txBody>
          <a:bodyPr wrap="square" rtlCol="0">
            <a:spAutoFit/>
          </a:bodyPr>
          <a:lstStyle/>
          <a:p>
            <a:r>
              <a:rPr lang="tr-TR" b="1" dirty="0" err="1" smtClean="0">
                <a:solidFill>
                  <a:srgbClr val="FF0000"/>
                </a:solidFill>
              </a:rPr>
              <a:t>T</a:t>
            </a:r>
            <a:r>
              <a:rPr lang="tr-TR" b="1" baseline="-25000" dirty="0" err="1" smtClean="0">
                <a:solidFill>
                  <a:srgbClr val="FF0000"/>
                </a:solidFill>
              </a:rPr>
              <a:t>m</a:t>
            </a:r>
            <a:r>
              <a:rPr lang="tr-TR" b="1" dirty="0" smtClean="0">
                <a:solidFill>
                  <a:srgbClr val="FF0000"/>
                </a:solidFill>
              </a:rPr>
              <a:t> modelleri tablosu</a:t>
            </a:r>
            <a:endParaRPr lang="tr-TR" b="1" dirty="0">
              <a:solidFill>
                <a:srgbClr val="FF0000"/>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3373597919"/>
              </p:ext>
            </p:extLst>
          </p:nvPr>
        </p:nvGraphicFramePr>
        <p:xfrm>
          <a:off x="179511" y="1700812"/>
          <a:ext cx="8370961" cy="5040556"/>
        </p:xfrm>
        <a:graphic>
          <a:graphicData uri="http://schemas.openxmlformats.org/drawingml/2006/table">
            <a:tbl>
              <a:tblPr firstRow="1" firstCol="1" bandRow="1">
                <a:tableStyleId>{B301B821-A1FF-4177-AEE7-76D212191A09}</a:tableStyleId>
              </a:tblPr>
              <a:tblGrid>
                <a:gridCol w="2496023">
                  <a:extLst>
                    <a:ext uri="{9D8B030D-6E8A-4147-A177-3AD203B41FA5}">
                      <a16:colId xmlns:a16="http://schemas.microsoft.com/office/drawing/2014/main" val="20000"/>
                    </a:ext>
                  </a:extLst>
                </a:gridCol>
                <a:gridCol w="2520336">
                  <a:extLst>
                    <a:ext uri="{9D8B030D-6E8A-4147-A177-3AD203B41FA5}">
                      <a16:colId xmlns:a16="http://schemas.microsoft.com/office/drawing/2014/main" val="20001"/>
                    </a:ext>
                  </a:extLst>
                </a:gridCol>
                <a:gridCol w="1968418">
                  <a:extLst>
                    <a:ext uri="{9D8B030D-6E8A-4147-A177-3AD203B41FA5}">
                      <a16:colId xmlns:a16="http://schemas.microsoft.com/office/drawing/2014/main" val="20002"/>
                    </a:ext>
                  </a:extLst>
                </a:gridCol>
                <a:gridCol w="1386184">
                  <a:extLst>
                    <a:ext uri="{9D8B030D-6E8A-4147-A177-3AD203B41FA5}">
                      <a16:colId xmlns:a16="http://schemas.microsoft.com/office/drawing/2014/main" val="20003"/>
                    </a:ext>
                  </a:extLst>
                </a:gridCol>
              </a:tblGrid>
              <a:tr h="673069">
                <a:tc>
                  <a:txBody>
                    <a:bodyPr/>
                    <a:lstStyle/>
                    <a:p>
                      <a:pPr>
                        <a:lnSpc>
                          <a:spcPct val="107000"/>
                        </a:lnSpc>
                        <a:spcAft>
                          <a:spcPts val="800"/>
                        </a:spcAft>
                      </a:pPr>
                      <a:r>
                        <a:rPr lang="en-AU" sz="2000" dirty="0" err="1">
                          <a:solidFill>
                            <a:schemeClr val="tx1"/>
                          </a:solidFill>
                          <a:effectLst/>
                        </a:rPr>
                        <a:t>Araştırmacı</a:t>
                      </a:r>
                      <a:r>
                        <a:rPr lang="en-AU" sz="2000" dirty="0">
                          <a:solidFill>
                            <a:schemeClr val="tx1"/>
                          </a:solidFill>
                          <a:effectLst/>
                        </a:rPr>
                        <a:t> </a:t>
                      </a:r>
                      <a:r>
                        <a:rPr lang="en-AU" sz="2000" dirty="0" err="1">
                          <a:solidFill>
                            <a:schemeClr val="tx1"/>
                          </a:solidFill>
                          <a:effectLst/>
                        </a:rPr>
                        <a:t>adı</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2000" dirty="0">
                          <a:solidFill>
                            <a:schemeClr val="tx1"/>
                          </a:solidFill>
                          <a:effectLst/>
                        </a:rPr>
                        <a:t>T</a:t>
                      </a:r>
                      <a:r>
                        <a:rPr lang="en-AU" sz="2000" baseline="-25000" dirty="0">
                          <a:solidFill>
                            <a:schemeClr val="tx1"/>
                          </a:solidFill>
                          <a:effectLst/>
                        </a:rPr>
                        <a:t>m</a:t>
                      </a:r>
                      <a:r>
                        <a:rPr lang="en-AU" sz="2000" dirty="0">
                          <a:solidFill>
                            <a:schemeClr val="tx1"/>
                          </a:solidFill>
                          <a:effectLst/>
                        </a:rPr>
                        <a:t> </a:t>
                      </a:r>
                      <a:r>
                        <a:rPr lang="en-AU" sz="2000" dirty="0" err="1">
                          <a:solidFill>
                            <a:schemeClr val="tx1"/>
                          </a:solidFill>
                          <a:effectLst/>
                        </a:rPr>
                        <a:t>modeli</a:t>
                      </a:r>
                      <a:r>
                        <a:rPr lang="en-AU" sz="2000" dirty="0">
                          <a:solidFill>
                            <a:schemeClr val="tx1"/>
                          </a:solidFill>
                          <a:effectLst/>
                        </a:rPr>
                        <a:t> (K)</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2000">
                          <a:solidFill>
                            <a:schemeClr val="tx1"/>
                          </a:solidFill>
                          <a:effectLst/>
                        </a:rPr>
                        <a:t>Karesel ortalama hatası (K)</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2000" dirty="0" err="1">
                          <a:solidFill>
                            <a:schemeClr val="tx1"/>
                          </a:solidFill>
                          <a:effectLst/>
                        </a:rPr>
                        <a:t>Ülke</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0"/>
                  </a:ext>
                </a:extLst>
              </a:tr>
              <a:tr h="317312">
                <a:tc>
                  <a:txBody>
                    <a:bodyPr/>
                    <a:lstStyle/>
                    <a:p>
                      <a:pPr>
                        <a:lnSpc>
                          <a:spcPct val="107000"/>
                        </a:lnSpc>
                        <a:spcAft>
                          <a:spcPts val="800"/>
                        </a:spcAft>
                      </a:pPr>
                      <a:r>
                        <a:rPr lang="en-AU" sz="1600" dirty="0">
                          <a:effectLst/>
                        </a:rPr>
                        <a:t>Bevis </a:t>
                      </a:r>
                      <a:r>
                        <a:rPr lang="en-AU" sz="1600" dirty="0" err="1" smtClean="0">
                          <a:effectLst/>
                        </a:rPr>
                        <a:t>vd</a:t>
                      </a:r>
                      <a:r>
                        <a:rPr lang="tr-TR" sz="1600" dirty="0" smtClean="0">
                          <a:effectLst/>
                        </a:rPr>
                        <a:t>.</a:t>
                      </a:r>
                      <a:r>
                        <a:rPr lang="en-AU" sz="1600" dirty="0" smtClean="0">
                          <a:effectLst/>
                        </a:rPr>
                        <a:t> </a:t>
                      </a:r>
                      <a:r>
                        <a:rPr lang="en-AU" sz="1600" dirty="0">
                          <a:effectLst/>
                        </a:rPr>
                        <a:t>(1992)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=70,2+ </a:t>
                      </a:r>
                      <a:r>
                        <a:rPr lang="en-AU" sz="1600" dirty="0" smtClean="0">
                          <a:effectLst/>
                        </a:rPr>
                        <a:t>0,72T</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a:effectLst/>
                        </a:rPr>
                        <a:t>4,74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smtClean="0">
                          <a:effectLst/>
                        </a:rPr>
                        <a:t>A</a:t>
                      </a:r>
                      <a:r>
                        <a:rPr lang="tr-TR" sz="1600" dirty="0" err="1" smtClean="0">
                          <a:effectLst/>
                        </a:rPr>
                        <a:t>merika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1"/>
                  </a:ext>
                </a:extLst>
              </a:tr>
              <a:tr h="317312">
                <a:tc>
                  <a:txBody>
                    <a:bodyPr/>
                    <a:lstStyle/>
                    <a:p>
                      <a:pPr>
                        <a:lnSpc>
                          <a:spcPct val="107000"/>
                        </a:lnSpc>
                        <a:spcAft>
                          <a:spcPts val="800"/>
                        </a:spcAft>
                      </a:pPr>
                      <a:r>
                        <a:rPr lang="en-AU" sz="1600" dirty="0" err="1">
                          <a:effectLst/>
                        </a:rPr>
                        <a:t>Solbrig</a:t>
                      </a:r>
                      <a:r>
                        <a:rPr lang="en-AU" sz="1600" dirty="0">
                          <a:effectLst/>
                        </a:rPr>
                        <a:t> (2000)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=54,7+ </a:t>
                      </a:r>
                      <a:r>
                        <a:rPr lang="en-AU" sz="1600" dirty="0" smtClean="0">
                          <a:effectLst/>
                        </a:rPr>
                        <a:t>0,77T</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err="1">
                          <a:effectLst/>
                        </a:rPr>
                        <a:t>Almanya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2"/>
                  </a:ext>
                </a:extLst>
              </a:tr>
              <a:tr h="317312">
                <a:tc>
                  <a:txBody>
                    <a:bodyPr/>
                    <a:lstStyle/>
                    <a:p>
                      <a:pPr>
                        <a:lnSpc>
                          <a:spcPct val="107000"/>
                        </a:lnSpc>
                        <a:spcAft>
                          <a:spcPts val="800"/>
                        </a:spcAft>
                      </a:pPr>
                      <a:r>
                        <a:rPr lang="en-AU" sz="1600" dirty="0" err="1">
                          <a:effectLst/>
                        </a:rPr>
                        <a:t>Liou</a:t>
                      </a:r>
                      <a:r>
                        <a:rPr lang="en-AU" sz="1600" dirty="0">
                          <a:effectLst/>
                        </a:rPr>
                        <a:t> </a:t>
                      </a:r>
                      <a:r>
                        <a:rPr lang="en-AU" sz="1600" dirty="0" err="1" smtClean="0">
                          <a:effectLst/>
                        </a:rPr>
                        <a:t>vd</a:t>
                      </a:r>
                      <a:r>
                        <a:rPr lang="tr-TR" sz="1600" dirty="0" smtClean="0">
                          <a:effectLst/>
                        </a:rPr>
                        <a:t>.</a:t>
                      </a:r>
                      <a:r>
                        <a:rPr lang="en-AU" sz="1600" dirty="0" smtClean="0">
                          <a:effectLst/>
                        </a:rPr>
                        <a:t> </a:t>
                      </a:r>
                      <a:r>
                        <a:rPr lang="en-AU" sz="1600" dirty="0">
                          <a:effectLst/>
                        </a:rPr>
                        <a:t>(2001)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smtClean="0">
                          <a:effectLst/>
                        </a:rPr>
                        <a:t>T</a:t>
                      </a:r>
                      <a:r>
                        <a:rPr lang="en-AU" sz="1600" baseline="-25000" dirty="0" smtClean="0">
                          <a:effectLst/>
                        </a:rPr>
                        <a:t>m</a:t>
                      </a:r>
                      <a:r>
                        <a:rPr lang="en-AU" sz="1600" dirty="0" smtClean="0">
                          <a:effectLst/>
                        </a:rPr>
                        <a:t>=1,07T</a:t>
                      </a:r>
                      <a:r>
                        <a:rPr lang="en-AU" sz="1600" baseline="-25000" dirty="0" smtClean="0">
                          <a:effectLst/>
                        </a:rPr>
                        <a:t>s</a:t>
                      </a:r>
                      <a:r>
                        <a:rPr lang="en-AU" sz="1600" dirty="0" smtClean="0">
                          <a:effectLst/>
                        </a:rPr>
                        <a:t>-31,5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1,67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Tayvan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3"/>
                  </a:ext>
                </a:extLst>
              </a:tr>
              <a:tr h="317312">
                <a:tc>
                  <a:txBody>
                    <a:bodyPr/>
                    <a:lstStyle/>
                    <a:p>
                      <a:pPr>
                        <a:lnSpc>
                          <a:spcPct val="107000"/>
                        </a:lnSpc>
                        <a:spcAft>
                          <a:spcPts val="800"/>
                        </a:spcAft>
                      </a:pPr>
                      <a:r>
                        <a:rPr lang="en-AU" sz="1600" dirty="0" err="1">
                          <a:effectLst/>
                        </a:rPr>
                        <a:t>Baltink</a:t>
                      </a:r>
                      <a:r>
                        <a:rPr lang="en-AU" sz="1600" dirty="0">
                          <a:effectLst/>
                        </a:rPr>
                        <a:t> </a:t>
                      </a:r>
                      <a:r>
                        <a:rPr lang="en-AU" sz="1600" dirty="0" err="1" smtClean="0">
                          <a:effectLst/>
                        </a:rPr>
                        <a:t>vd</a:t>
                      </a:r>
                      <a:r>
                        <a:rPr lang="tr-TR" sz="1600" dirty="0" smtClean="0">
                          <a:effectLst/>
                        </a:rPr>
                        <a:t>.</a:t>
                      </a:r>
                      <a:r>
                        <a:rPr lang="en-AU" sz="1600" dirty="0" smtClean="0">
                          <a:effectLst/>
                        </a:rPr>
                        <a:t> </a:t>
                      </a:r>
                      <a:r>
                        <a:rPr lang="en-AU" sz="1600" dirty="0">
                          <a:effectLst/>
                        </a:rPr>
                        <a:t>(2002)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=83+ </a:t>
                      </a:r>
                      <a:r>
                        <a:rPr lang="en-AU" sz="1600" dirty="0" smtClean="0">
                          <a:effectLst/>
                        </a:rPr>
                        <a:t>0,67T</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2,7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Hollanda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4"/>
                  </a:ext>
                </a:extLst>
              </a:tr>
              <a:tr h="317312">
                <a:tc>
                  <a:txBody>
                    <a:bodyPr/>
                    <a:lstStyle/>
                    <a:p>
                      <a:pPr>
                        <a:lnSpc>
                          <a:spcPct val="107000"/>
                        </a:lnSpc>
                        <a:spcAft>
                          <a:spcPts val="800"/>
                        </a:spcAft>
                      </a:pPr>
                      <a:r>
                        <a:rPr lang="en-AU" sz="1600" dirty="0" err="1">
                          <a:effectLst/>
                        </a:rPr>
                        <a:t>Bokoye</a:t>
                      </a:r>
                      <a:r>
                        <a:rPr lang="en-AU" sz="1600" dirty="0">
                          <a:effectLst/>
                        </a:rPr>
                        <a:t> </a:t>
                      </a:r>
                      <a:r>
                        <a:rPr lang="en-AU" sz="1600" dirty="0" err="1" smtClean="0">
                          <a:effectLst/>
                        </a:rPr>
                        <a:t>vd</a:t>
                      </a:r>
                      <a:r>
                        <a:rPr lang="tr-TR" sz="1600" dirty="0" smtClean="0">
                          <a:effectLst/>
                        </a:rPr>
                        <a:t>.</a:t>
                      </a:r>
                      <a:r>
                        <a:rPr lang="en-AU" sz="1600" dirty="0" smtClean="0">
                          <a:effectLst/>
                        </a:rPr>
                        <a:t> </a:t>
                      </a:r>
                      <a:r>
                        <a:rPr lang="en-AU" sz="1600" dirty="0">
                          <a:effectLst/>
                        </a:rPr>
                        <a:t>(2003)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=78,92+ </a:t>
                      </a:r>
                      <a:r>
                        <a:rPr lang="en-AU" sz="1600" dirty="0" smtClean="0">
                          <a:effectLst/>
                        </a:rPr>
                        <a:t>0,69T</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4,31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Kanada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5"/>
                  </a:ext>
                </a:extLst>
              </a:tr>
              <a:tr h="317312">
                <a:tc>
                  <a:txBody>
                    <a:bodyPr/>
                    <a:lstStyle/>
                    <a:p>
                      <a:pPr>
                        <a:lnSpc>
                          <a:spcPct val="107000"/>
                        </a:lnSpc>
                        <a:spcAft>
                          <a:spcPts val="800"/>
                        </a:spcAft>
                      </a:pPr>
                      <a:r>
                        <a:rPr lang="tr-TR" sz="1600" dirty="0" smtClean="0">
                          <a:effectLst/>
                        </a:rPr>
                        <a:t>Ha</a:t>
                      </a:r>
                      <a:r>
                        <a:rPr lang="en-AU" sz="1600" dirty="0" smtClean="0">
                          <a:effectLst/>
                        </a:rPr>
                        <a:t> </a:t>
                      </a:r>
                      <a:r>
                        <a:rPr lang="tr-TR" sz="1600" dirty="0" smtClean="0">
                          <a:effectLst/>
                        </a:rPr>
                        <a:t>vd.</a:t>
                      </a:r>
                      <a:r>
                        <a:rPr lang="en-AU" sz="1600" dirty="0" smtClean="0">
                          <a:effectLst/>
                        </a:rPr>
                        <a:t> </a:t>
                      </a:r>
                      <a:r>
                        <a:rPr lang="en-AU" sz="1600" dirty="0">
                          <a:effectLst/>
                        </a:rPr>
                        <a:t>(2006)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=16,5+ </a:t>
                      </a:r>
                      <a:r>
                        <a:rPr lang="en-AU" sz="1600" dirty="0" smtClean="0">
                          <a:effectLst/>
                        </a:rPr>
                        <a:t>0,09T</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Güney Kore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6"/>
                  </a:ext>
                </a:extLst>
              </a:tr>
              <a:tr h="317312">
                <a:tc>
                  <a:txBody>
                    <a:bodyPr/>
                    <a:lstStyle/>
                    <a:p>
                      <a:pPr>
                        <a:lnSpc>
                          <a:spcPct val="107000"/>
                        </a:lnSpc>
                        <a:spcAft>
                          <a:spcPts val="800"/>
                        </a:spcAft>
                      </a:pPr>
                      <a:r>
                        <a:rPr lang="tr-TR" sz="1600" dirty="0" err="1" smtClean="0">
                          <a:effectLst/>
                        </a:rPr>
                        <a:t>Song</a:t>
                      </a:r>
                      <a:r>
                        <a:rPr lang="en-AU" sz="1600" dirty="0" smtClean="0">
                          <a:effectLst/>
                        </a:rPr>
                        <a:t> </a:t>
                      </a:r>
                      <a:r>
                        <a:rPr lang="en-AU" sz="1600" dirty="0">
                          <a:effectLst/>
                        </a:rPr>
                        <a:t>(2006)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smtClean="0">
                          <a:effectLst/>
                        </a:rPr>
                        <a:t>T</a:t>
                      </a:r>
                      <a:r>
                        <a:rPr lang="en-AU" sz="1600" baseline="-25000" dirty="0" smtClean="0">
                          <a:effectLst/>
                        </a:rPr>
                        <a:t>m</a:t>
                      </a:r>
                      <a:r>
                        <a:rPr lang="en-AU" sz="1600" dirty="0" smtClean="0">
                          <a:effectLst/>
                        </a:rPr>
                        <a:t>=1,01T</a:t>
                      </a:r>
                      <a:r>
                        <a:rPr lang="en-AU" sz="1600" baseline="-25000" dirty="0" smtClean="0">
                          <a:effectLst/>
                        </a:rPr>
                        <a:t>s</a:t>
                      </a:r>
                      <a:r>
                        <a:rPr lang="en-AU" sz="1600" dirty="0" smtClean="0">
                          <a:effectLst/>
                        </a:rPr>
                        <a:t>-12,3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1,95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Kuzey Kore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7"/>
                  </a:ext>
                </a:extLst>
              </a:tr>
              <a:tr h="317312">
                <a:tc>
                  <a:txBody>
                    <a:bodyPr/>
                    <a:lstStyle/>
                    <a:p>
                      <a:pPr>
                        <a:lnSpc>
                          <a:spcPct val="107000"/>
                        </a:lnSpc>
                        <a:spcAft>
                          <a:spcPts val="800"/>
                        </a:spcAft>
                      </a:pPr>
                      <a:r>
                        <a:rPr lang="en-AU" sz="1600" dirty="0" smtClean="0">
                          <a:effectLst/>
                        </a:rPr>
                        <a:t>Raju </a:t>
                      </a:r>
                      <a:r>
                        <a:rPr lang="en-AU" sz="1600" dirty="0" err="1" smtClean="0">
                          <a:effectLst/>
                        </a:rPr>
                        <a:t>vd</a:t>
                      </a:r>
                      <a:r>
                        <a:rPr lang="tr-TR" sz="1600" dirty="0" smtClean="0">
                          <a:effectLst/>
                        </a:rPr>
                        <a:t>.</a:t>
                      </a:r>
                      <a:r>
                        <a:rPr lang="en-AU" sz="1600" dirty="0" smtClean="0">
                          <a:effectLst/>
                        </a:rPr>
                        <a:t> </a:t>
                      </a:r>
                      <a:r>
                        <a:rPr lang="en-AU" sz="1600" dirty="0">
                          <a:effectLst/>
                        </a:rPr>
                        <a:t>(2007)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smtClean="0">
                          <a:effectLst/>
                        </a:rPr>
                        <a:t>T</a:t>
                      </a:r>
                      <a:r>
                        <a:rPr lang="en-AU" sz="1600" baseline="-25000" dirty="0" smtClean="0">
                          <a:effectLst/>
                        </a:rPr>
                        <a:t>m</a:t>
                      </a:r>
                      <a:r>
                        <a:rPr lang="en-AU" sz="1600" dirty="0" smtClean="0">
                          <a:effectLst/>
                        </a:rPr>
                        <a:t>=62,6+0,75T</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2,2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Hindistan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8"/>
                  </a:ext>
                </a:extLst>
              </a:tr>
              <a:tr h="332474">
                <a:tc>
                  <a:txBody>
                    <a:bodyPr/>
                    <a:lstStyle/>
                    <a:p>
                      <a:pPr>
                        <a:lnSpc>
                          <a:spcPct val="107000"/>
                        </a:lnSpc>
                        <a:spcAft>
                          <a:spcPts val="800"/>
                        </a:spcAft>
                      </a:pPr>
                      <a:r>
                        <a:rPr lang="en-AU" sz="1600" dirty="0">
                          <a:effectLst/>
                        </a:rPr>
                        <a:t>Bock </a:t>
                      </a:r>
                      <a:r>
                        <a:rPr lang="en-AU" sz="1600" dirty="0" err="1" smtClean="0">
                          <a:effectLst/>
                        </a:rPr>
                        <a:t>vd</a:t>
                      </a:r>
                      <a:r>
                        <a:rPr lang="tr-TR" sz="1600" dirty="0" smtClean="0">
                          <a:effectLst/>
                        </a:rPr>
                        <a:t>.</a:t>
                      </a:r>
                      <a:r>
                        <a:rPr lang="en-AU" sz="1600" dirty="0" smtClean="0">
                          <a:effectLst/>
                        </a:rPr>
                        <a:t> </a:t>
                      </a:r>
                      <a:r>
                        <a:rPr lang="en-AU" sz="1600" dirty="0">
                          <a:effectLst/>
                        </a:rPr>
                        <a:t>(2008)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=190+ </a:t>
                      </a:r>
                      <a:r>
                        <a:rPr lang="en-AU" sz="1600" dirty="0" smtClean="0">
                          <a:effectLst/>
                        </a:rPr>
                        <a:t>0,32T</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3,6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Afrika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09"/>
                  </a:ext>
                </a:extLst>
              </a:tr>
              <a:tr h="332474">
                <a:tc>
                  <a:txBody>
                    <a:bodyPr/>
                    <a:lstStyle/>
                    <a:p>
                      <a:pPr>
                        <a:lnSpc>
                          <a:spcPct val="107000"/>
                        </a:lnSpc>
                        <a:spcAft>
                          <a:spcPts val="800"/>
                        </a:spcAft>
                      </a:pPr>
                      <a:r>
                        <a:rPr lang="en-AU" sz="1600">
                          <a:effectLst/>
                        </a:rPr>
                        <a:t>Boutiouta v</a:t>
                      </a:r>
                      <a:r>
                        <a:rPr lang="tr-TR" sz="1600">
                          <a:effectLst/>
                        </a:rPr>
                        <a:t>e Lahcene </a:t>
                      </a:r>
                      <a:r>
                        <a:rPr lang="en-AU" sz="1600">
                          <a:effectLst/>
                        </a:rPr>
                        <a:t>(201</a:t>
                      </a:r>
                      <a:r>
                        <a:rPr lang="tr-TR" sz="1600">
                          <a:effectLst/>
                        </a:rPr>
                        <a:t>3</a:t>
                      </a:r>
                      <a:r>
                        <a:rPr lang="en-AU" sz="1600">
                          <a:effectLst/>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=14,7+ </a:t>
                      </a:r>
                      <a:r>
                        <a:rPr lang="en-AU" sz="1600" dirty="0" smtClean="0">
                          <a:effectLst/>
                        </a:rPr>
                        <a:t>0,96T</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4,89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tc>
                  <a:txBody>
                    <a:bodyPr/>
                    <a:lstStyle/>
                    <a:p>
                      <a:pPr>
                        <a:lnSpc>
                          <a:spcPct val="107000"/>
                        </a:lnSpc>
                        <a:spcAft>
                          <a:spcPts val="800"/>
                        </a:spcAft>
                      </a:pPr>
                      <a:r>
                        <a:rPr lang="en-AU" sz="1600">
                          <a:effectLst/>
                        </a:rPr>
                        <a:t>Cezayir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tc>
                <a:extLst>
                  <a:ext uri="{0D108BD9-81ED-4DB2-BD59-A6C34878D82A}">
                    <a16:rowId xmlns:a16="http://schemas.microsoft.com/office/drawing/2014/main" val="10010"/>
                  </a:ext>
                </a:extLst>
              </a:tr>
              <a:tr h="499095">
                <a:tc>
                  <a:txBody>
                    <a:bodyPr/>
                    <a:lstStyle/>
                    <a:p>
                      <a:pPr>
                        <a:lnSpc>
                          <a:spcPct val="107000"/>
                        </a:lnSpc>
                        <a:spcAft>
                          <a:spcPts val="800"/>
                        </a:spcAft>
                      </a:pPr>
                      <a:r>
                        <a:rPr lang="en-AU" sz="1600" dirty="0" err="1">
                          <a:effectLst/>
                        </a:rPr>
                        <a:t>Sapucci</a:t>
                      </a:r>
                      <a:r>
                        <a:rPr lang="en-AU" sz="1600" dirty="0">
                          <a:effectLst/>
                        </a:rPr>
                        <a:t> (2014)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=110,578+ </a:t>
                      </a:r>
                      <a:r>
                        <a:rPr lang="en-AU" sz="1600" dirty="0" smtClean="0">
                          <a:effectLst/>
                        </a:rPr>
                        <a:t>0,56T</a:t>
                      </a:r>
                      <a:r>
                        <a:rPr lang="en-AU" sz="1600" baseline="-25000" dirty="0" smtClean="0">
                          <a:effectLst/>
                        </a:rPr>
                        <a:t>s</a:t>
                      </a:r>
                      <a:r>
                        <a:rPr lang="en-AU" sz="1600" dirty="0" smtClean="0">
                          <a:effectLst/>
                        </a:rPr>
                        <a:t>+0,01p</a:t>
                      </a:r>
                      <a:r>
                        <a:rPr lang="en-AU" sz="1600" baseline="-25000" dirty="0" smtClean="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B w="381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tr-TR" sz="1600" dirty="0" smtClean="0">
                          <a:effectLst/>
                        </a:rPr>
                        <a:t>Brezilya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2474">
                <a:tc>
                  <a:txBody>
                    <a:bodyPr/>
                    <a:lstStyle/>
                    <a:p>
                      <a:pPr>
                        <a:lnSpc>
                          <a:spcPct val="107000"/>
                        </a:lnSpc>
                        <a:spcAft>
                          <a:spcPts val="800"/>
                        </a:spcAft>
                      </a:pPr>
                      <a:r>
                        <a:rPr lang="en-AU" sz="1600" dirty="0">
                          <a:effectLst/>
                        </a:rPr>
                        <a:t>Mendes </a:t>
                      </a:r>
                      <a:r>
                        <a:rPr lang="en-AU" sz="1600" dirty="0" err="1" smtClean="0">
                          <a:effectLst/>
                        </a:rPr>
                        <a:t>vd</a:t>
                      </a:r>
                      <a:r>
                        <a:rPr lang="tr-TR" sz="1600" dirty="0" smtClean="0">
                          <a:effectLst/>
                        </a:rPr>
                        <a:t>.</a:t>
                      </a:r>
                      <a:r>
                        <a:rPr lang="en-AU" sz="1600" dirty="0" smtClean="0">
                          <a:effectLst/>
                        </a:rPr>
                        <a:t> </a:t>
                      </a:r>
                      <a:r>
                        <a:rPr lang="en-AU" sz="1600" dirty="0">
                          <a:effectLst/>
                        </a:rPr>
                        <a:t>(2000)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AU" sz="1600">
                          <a:effectLst/>
                        </a:rPr>
                        <a:t>T</a:t>
                      </a:r>
                      <a:r>
                        <a:rPr lang="en-AU" sz="1600" baseline="-25000">
                          <a:effectLst/>
                        </a:rPr>
                        <a:t>m</a:t>
                      </a:r>
                      <a:r>
                        <a:rPr lang="en-AU" sz="1600">
                          <a:effectLst/>
                        </a:rPr>
                        <a:t>=50,4+ 0,78,T</a:t>
                      </a:r>
                      <a:r>
                        <a:rPr lang="en-AU" sz="1600" baseline="-25000">
                          <a:effectLst/>
                        </a:rPr>
                        <a:t>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L>
                      <a:noFill/>
                    </a:lnL>
                    <a:lnR>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AU"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L>
                      <a:noFill/>
                    </a:lnL>
                    <a:lnR>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AU" sz="1600" dirty="0">
                          <a:effectLst/>
                        </a:rPr>
                        <a:t>Global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32474">
                <a:tc>
                  <a:txBody>
                    <a:bodyPr/>
                    <a:lstStyle/>
                    <a:p>
                      <a:pPr>
                        <a:lnSpc>
                          <a:spcPct val="107000"/>
                        </a:lnSpc>
                        <a:spcAft>
                          <a:spcPts val="800"/>
                        </a:spcAft>
                      </a:pPr>
                      <a:r>
                        <a:rPr lang="en-AU" sz="1600" dirty="0" err="1">
                          <a:effectLst/>
                        </a:rPr>
                        <a:t>Schüler</a:t>
                      </a:r>
                      <a:r>
                        <a:rPr lang="en-AU" sz="1600" dirty="0">
                          <a:effectLst/>
                        </a:rPr>
                        <a:t> </a:t>
                      </a:r>
                      <a:r>
                        <a:rPr lang="en-AU" sz="1600" dirty="0" err="1" smtClean="0">
                          <a:effectLst/>
                        </a:rPr>
                        <a:t>vd</a:t>
                      </a:r>
                      <a:r>
                        <a:rPr lang="tr-TR" sz="1600" dirty="0" smtClean="0">
                          <a:effectLst/>
                        </a:rPr>
                        <a:t>.</a:t>
                      </a:r>
                      <a:r>
                        <a:rPr lang="en-AU" sz="1600" dirty="0" smtClean="0">
                          <a:effectLst/>
                        </a:rPr>
                        <a:t> </a:t>
                      </a:r>
                      <a:r>
                        <a:rPr lang="en-AU" sz="1600" dirty="0">
                          <a:effectLst/>
                        </a:rPr>
                        <a:t>(2001)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AU" sz="1600" dirty="0">
                          <a:effectLst/>
                        </a:rPr>
                        <a:t>T</a:t>
                      </a:r>
                      <a:r>
                        <a:rPr lang="en-AU" sz="1600" baseline="-25000" dirty="0">
                          <a:effectLst/>
                        </a:rPr>
                        <a:t>m</a:t>
                      </a:r>
                      <a:r>
                        <a:rPr lang="en-AU" sz="1600" dirty="0">
                          <a:effectLst/>
                        </a:rPr>
                        <a:t>=86,9+ 0,64,T</a:t>
                      </a:r>
                      <a:r>
                        <a:rPr lang="en-AU" sz="1600" baseline="-25000" dirty="0">
                          <a:effectLst/>
                        </a:rPr>
                        <a:t>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AU"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AU" sz="1600" dirty="0">
                          <a:effectLst/>
                        </a:rPr>
                        <a:t>Global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158" marR="39158" marT="5438" marB="0"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7" name="Slayt Numarası Yer Tutucusu 6"/>
          <p:cNvSpPr>
            <a:spLocks noGrp="1"/>
          </p:cNvSpPr>
          <p:nvPr>
            <p:ph type="sldNum" sz="quarter" idx="12"/>
          </p:nvPr>
        </p:nvSpPr>
        <p:spPr>
          <a:xfrm>
            <a:off x="8548798" y="6354160"/>
            <a:ext cx="573161" cy="365125"/>
          </a:xfrm>
        </p:spPr>
        <p:txBody>
          <a:bodyPr/>
          <a:lstStyle/>
          <a:p>
            <a:pPr>
              <a:defRPr/>
            </a:pPr>
            <a:fld id="{FC32A965-E450-4AFB-ACD3-0712C929ACEE}" type="slidenum">
              <a:rPr lang="es-ES" altLang="tr-TR" sz="1200" b="1" smtClean="0"/>
              <a:pPr>
                <a:defRPr/>
              </a:pPr>
              <a:t>7</a:t>
            </a:fld>
            <a:endParaRPr lang="es-ES" altLang="tr-TR" sz="1200" b="1" dirty="0"/>
          </a:p>
        </p:txBody>
      </p:sp>
    </p:spTree>
    <p:extLst>
      <p:ext uri="{BB962C8B-B14F-4D97-AF65-F5344CB8AC3E}">
        <p14:creationId xmlns:p14="http://schemas.microsoft.com/office/powerpoint/2010/main" val="37929536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0922" y="924256"/>
            <a:ext cx="7886700" cy="994172"/>
          </a:xfrm>
        </p:spPr>
        <p:txBody>
          <a:bodyPr>
            <a:normAutofit fontScale="90000"/>
          </a:bodyPr>
          <a:lstStyle/>
          <a:p>
            <a:pPr algn="ctr"/>
            <a:r>
              <a:rPr lang="tr-TR"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ZTD – PWV Dönüşümü: </a:t>
            </a: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 </a:t>
            </a:r>
            <a:r>
              <a:rPr lang="tr-TR" b="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Modelİ</a:t>
            </a:r>
            <a:endParaRPr lang="tr-TR" b="1" dirty="0">
              <a:solidFill>
                <a:srgbClr val="C00000"/>
              </a:solidFill>
              <a:effectLst>
                <a:outerShdw blurRad="38100" dist="38100" dir="2700000" algn="tl">
                  <a:srgbClr val="000000">
                    <a:alpha val="43137"/>
                  </a:srgbClr>
                </a:outerShdw>
              </a:effectLst>
            </a:endParaRPr>
          </a:p>
        </p:txBody>
      </p:sp>
      <p:sp>
        <p:nvSpPr>
          <p:cNvPr id="11" name="Espace réservé du contenu 2"/>
          <p:cNvSpPr>
            <a:spLocks noGrp="1"/>
          </p:cNvSpPr>
          <p:nvPr>
            <p:ph idx="4294967295"/>
          </p:nvPr>
        </p:nvSpPr>
        <p:spPr>
          <a:xfrm>
            <a:off x="242646" y="2294875"/>
            <a:ext cx="6272454" cy="486053"/>
          </a:xfrm>
          <a:prstGeom prst="rect">
            <a:avLst/>
          </a:prstGeom>
        </p:spPr>
        <p:txBody>
          <a:bodyPr rtlCol="0">
            <a:normAutofit/>
          </a:bodyPr>
          <a:lstStyle/>
          <a:p>
            <a:pPr>
              <a:defRPr/>
            </a:pPr>
            <a:r>
              <a:rPr lang="tr-TR" sz="2100" b="1" dirty="0">
                <a:latin typeface="Arial" panose="020B0604020202020204" pitchFamily="34" charset="0"/>
                <a:cs typeface="Arial" panose="020B0604020202020204" pitchFamily="34" charset="0"/>
              </a:rPr>
              <a:t>Q dönüşüm faktörünün hesabı</a:t>
            </a:r>
            <a:endParaRPr lang="fr-FR" sz="2100" dirty="0">
              <a:latin typeface="Arial" panose="020B0604020202020204" pitchFamily="34" charset="0"/>
              <a:cs typeface="Arial" panose="020B0604020202020204" pitchFamily="34" charset="0"/>
            </a:endParaRPr>
          </a:p>
        </p:txBody>
      </p:sp>
      <p:sp>
        <p:nvSpPr>
          <p:cNvPr id="13" name="8 Dikdörtgen"/>
          <p:cNvSpPr/>
          <p:nvPr/>
        </p:nvSpPr>
        <p:spPr>
          <a:xfrm>
            <a:off x="350658" y="2834934"/>
            <a:ext cx="6813630" cy="984885"/>
          </a:xfrm>
          <a:prstGeom prst="rect">
            <a:avLst/>
          </a:prstGeom>
        </p:spPr>
        <p:txBody>
          <a:bodyPr wrap="square">
            <a:spAutoFit/>
          </a:bodyPr>
          <a:lstStyle/>
          <a:p>
            <a:pPr>
              <a:defRPr/>
            </a:pPr>
            <a:r>
              <a:rPr lang="tr-TR" sz="2000" dirty="0" err="1"/>
              <a:t>Emardson</a:t>
            </a:r>
            <a:r>
              <a:rPr lang="tr-TR" sz="2000" dirty="0"/>
              <a:t> ve </a:t>
            </a:r>
            <a:r>
              <a:rPr lang="tr-TR" sz="2000" dirty="0" err="1"/>
              <a:t>Derks</a:t>
            </a:r>
            <a:r>
              <a:rPr lang="tr-TR" sz="2000" dirty="0"/>
              <a:t> (2000)</a:t>
            </a:r>
          </a:p>
          <a:p>
            <a:pPr>
              <a:defRPr/>
            </a:pPr>
            <a:endParaRPr lang="tr-TR" sz="2000" dirty="0"/>
          </a:p>
          <a:p>
            <a:pPr>
              <a:defRPr/>
            </a:pPr>
            <a:r>
              <a:rPr lang="tr-TR" dirty="0"/>
              <a:t>(Avrupa’daki 120.000'den fazla </a:t>
            </a:r>
            <a:r>
              <a:rPr lang="tr-TR" dirty="0" err="1"/>
              <a:t>radyosonda</a:t>
            </a:r>
            <a:r>
              <a:rPr lang="tr-TR" dirty="0"/>
              <a:t> profilinin analizi)</a:t>
            </a:r>
          </a:p>
        </p:txBody>
      </p:sp>
      <p:sp>
        <p:nvSpPr>
          <p:cNvPr id="15" name="10 Dikdörtgen"/>
          <p:cNvSpPr/>
          <p:nvPr/>
        </p:nvSpPr>
        <p:spPr>
          <a:xfrm>
            <a:off x="539552" y="4027713"/>
            <a:ext cx="1296144" cy="1384995"/>
          </a:xfrm>
          <a:prstGeom prst="rect">
            <a:avLst/>
          </a:prstGeom>
        </p:spPr>
        <p:txBody>
          <a:bodyPr wrap="square">
            <a:spAutoFit/>
          </a:bodyPr>
          <a:lstStyle/>
          <a:p>
            <a:pPr>
              <a:buFont typeface="Arial" pitchFamily="34" charset="0"/>
              <a:buChar char="•"/>
            </a:pPr>
            <a:r>
              <a:rPr lang="tr-TR" sz="2100" b="1" dirty="0" err="1"/>
              <a:t>Q</a:t>
            </a:r>
            <a:r>
              <a:rPr lang="tr-TR" sz="2100" b="1" baseline="-25000" dirty="0" err="1"/>
              <a:t>fiziksel</a:t>
            </a:r>
            <a:endParaRPr lang="tr-TR" sz="2100" b="1" dirty="0"/>
          </a:p>
          <a:p>
            <a:pPr>
              <a:buFont typeface="Arial" pitchFamily="34" charset="0"/>
              <a:buChar char="•"/>
            </a:pPr>
            <a:r>
              <a:rPr lang="tr-TR" sz="2100" b="1" dirty="0" err="1"/>
              <a:t>Q</a:t>
            </a:r>
            <a:r>
              <a:rPr lang="tr-TR" sz="2100" b="1" baseline="-25000" dirty="0" err="1"/>
              <a:t>polinom</a:t>
            </a:r>
            <a:endParaRPr lang="tr-TR" sz="2100" b="1" dirty="0"/>
          </a:p>
          <a:p>
            <a:pPr>
              <a:buFont typeface="Arial" pitchFamily="34" charset="0"/>
              <a:buChar char="•"/>
            </a:pPr>
            <a:r>
              <a:rPr lang="tr-TR" sz="2100" b="1" dirty="0" err="1"/>
              <a:t>Q</a:t>
            </a:r>
            <a:r>
              <a:rPr lang="tr-TR" sz="2100" b="1" baseline="-25000" dirty="0" err="1"/>
              <a:t>yıllık</a:t>
            </a:r>
            <a:r>
              <a:rPr lang="tr-TR" sz="2100" b="1" dirty="0"/>
              <a:t> </a:t>
            </a:r>
          </a:p>
          <a:p>
            <a:pPr>
              <a:buFont typeface="Arial" pitchFamily="34" charset="0"/>
              <a:buChar char="•"/>
            </a:pPr>
            <a:r>
              <a:rPr lang="tr-TR" sz="2100" b="1" dirty="0" err="1"/>
              <a:t>Q</a:t>
            </a:r>
            <a:r>
              <a:rPr lang="tr-TR" sz="2100" b="1" baseline="-25000" dirty="0" err="1"/>
              <a:t>hibrit</a:t>
            </a:r>
            <a:r>
              <a:rPr lang="tr-TR" sz="2100" b="1" dirty="0"/>
              <a:t> </a:t>
            </a:r>
          </a:p>
        </p:txBody>
      </p:sp>
      <p:graphicFrame>
        <p:nvGraphicFramePr>
          <p:cNvPr id="4" name="Nesne 3"/>
          <p:cNvGraphicFramePr>
            <a:graphicFrameLocks noChangeAspect="1"/>
          </p:cNvGraphicFramePr>
          <p:nvPr>
            <p:extLst>
              <p:ext uri="{D42A27DB-BD31-4B8C-83A1-F6EECF244321}">
                <p14:modId xmlns:p14="http://schemas.microsoft.com/office/powerpoint/2010/main" val="866706913"/>
              </p:ext>
            </p:extLst>
          </p:nvPr>
        </p:nvGraphicFramePr>
        <p:xfrm>
          <a:off x="1806845" y="4066864"/>
          <a:ext cx="6920777" cy="843141"/>
        </p:xfrm>
        <a:graphic>
          <a:graphicData uri="http://schemas.openxmlformats.org/presentationml/2006/ole">
            <mc:AlternateContent xmlns:mc="http://schemas.openxmlformats.org/markup-compatibility/2006">
              <mc:Choice xmlns:v="urn:schemas-microsoft-com:vml" Requires="v">
                <p:oleObj spid="_x0000_s9288" name="Equation" r:id="rId4" imgW="3771720" imgH="431640" progId="Equation.DSMT4">
                  <p:embed/>
                </p:oleObj>
              </mc:Choice>
              <mc:Fallback>
                <p:oleObj name="Equation" r:id="rId4" imgW="3771720" imgH="431640" progId="Equation.DSMT4">
                  <p:embed/>
                  <p:pic>
                    <p:nvPicPr>
                      <p:cNvPr id="0" name=""/>
                      <p:cNvPicPr>
                        <a:picLocks noChangeAspect="1" noChangeArrowheads="1"/>
                      </p:cNvPicPr>
                      <p:nvPr/>
                    </p:nvPicPr>
                    <p:blipFill>
                      <a:blip r:embed="rId5"/>
                      <a:srcRect/>
                      <a:stretch>
                        <a:fillRect/>
                      </a:stretch>
                    </p:blipFill>
                    <p:spPr bwMode="auto">
                      <a:xfrm>
                        <a:off x="1806845" y="4066864"/>
                        <a:ext cx="6920777" cy="843141"/>
                      </a:xfrm>
                      <a:prstGeom prst="rect">
                        <a:avLst/>
                      </a:prstGeom>
                      <a:noFill/>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2547780294"/>
              </p:ext>
            </p:extLst>
          </p:nvPr>
        </p:nvGraphicFramePr>
        <p:xfrm>
          <a:off x="6461452" y="2294875"/>
          <a:ext cx="1895236" cy="1015112"/>
        </p:xfrm>
        <a:graphic>
          <a:graphicData uri="http://schemas.openxmlformats.org/presentationml/2006/ole">
            <mc:AlternateContent xmlns:mc="http://schemas.openxmlformats.org/markup-compatibility/2006">
              <mc:Choice xmlns:v="urn:schemas-microsoft-com:vml" Requires="v">
                <p:oleObj spid="_x0000_s9289" name="Equation" r:id="rId6" imgW="685800" imgH="342720" progId="Equation.DSMT4">
                  <p:embed/>
                </p:oleObj>
              </mc:Choice>
              <mc:Fallback>
                <p:oleObj name="Equation" r:id="rId6" imgW="685800" imgH="342720" progId="Equation.DSMT4">
                  <p:embed/>
                  <p:pic>
                    <p:nvPicPr>
                      <p:cNvPr id="0" name=""/>
                      <p:cNvPicPr>
                        <a:picLocks noChangeAspect="1" noChangeArrowheads="1"/>
                      </p:cNvPicPr>
                      <p:nvPr/>
                    </p:nvPicPr>
                    <p:blipFill>
                      <a:blip r:embed="rId7"/>
                      <a:srcRect/>
                      <a:stretch>
                        <a:fillRect/>
                      </a:stretch>
                    </p:blipFill>
                    <p:spPr bwMode="auto">
                      <a:xfrm>
                        <a:off x="6461452" y="2294875"/>
                        <a:ext cx="1895236" cy="1015112"/>
                      </a:xfrm>
                      <a:prstGeom prst="rect">
                        <a:avLst/>
                      </a:prstGeom>
                      <a:noFill/>
                    </p:spPr>
                  </p:pic>
                </p:oleObj>
              </mc:Fallback>
            </mc:AlternateContent>
          </a:graphicData>
        </a:graphic>
      </p:graphicFrame>
      <p:sp>
        <p:nvSpPr>
          <p:cNvPr id="3" name="Dikdörtgen 2"/>
          <p:cNvSpPr/>
          <p:nvPr/>
        </p:nvSpPr>
        <p:spPr>
          <a:xfrm>
            <a:off x="2733114" y="5439064"/>
            <a:ext cx="5667790" cy="923330"/>
          </a:xfrm>
          <a:prstGeom prst="rect">
            <a:avLst/>
          </a:prstGeom>
        </p:spPr>
        <p:txBody>
          <a:bodyPr wrap="square">
            <a:spAutoFit/>
          </a:bodyPr>
          <a:lstStyle/>
          <a:p>
            <a:r>
              <a:rPr lang="tr-TR" dirty="0" err="1">
                <a:latin typeface="Times New Roman" panose="02020603050405020304" pitchFamily="18" charset="0"/>
                <a:ea typeface="Times New Roman" panose="02020603050405020304" pitchFamily="18" charset="0"/>
              </a:rPr>
              <a:t>t</a:t>
            </a:r>
            <a:r>
              <a:rPr lang="tr-TR" baseline="-25000" dirty="0" err="1">
                <a:latin typeface="Times New Roman" panose="02020603050405020304" pitchFamily="18" charset="0"/>
                <a:ea typeface="Times New Roman" panose="02020603050405020304" pitchFamily="18" charset="0"/>
              </a:rPr>
              <a:t>D</a:t>
            </a:r>
            <a:r>
              <a:rPr lang="tr-TR" dirty="0">
                <a:latin typeface="Times New Roman" panose="02020603050405020304" pitchFamily="18" charset="0"/>
                <a:ea typeface="Times New Roman" panose="02020603050405020304" pitchFamily="18" charset="0"/>
              </a:rPr>
              <a:t> yılın günü, </a:t>
            </a:r>
            <a:endParaRPr lang="tr-TR" dirty="0" smtClean="0">
              <a:latin typeface="Times New Roman" panose="02020603050405020304" pitchFamily="18" charset="0"/>
              <a:ea typeface="Times New Roman" panose="02020603050405020304" pitchFamily="18" charset="0"/>
            </a:endParaRPr>
          </a:p>
          <a:p>
            <a:r>
              <a:rPr lang="tr-TR" dirty="0" smtClean="0">
                <a:latin typeface="Times New Roman" panose="02020603050405020304" pitchFamily="18" charset="0"/>
                <a:ea typeface="Times New Roman" panose="02020603050405020304" pitchFamily="18" charset="0"/>
              </a:rPr>
              <a:t>T</a:t>
            </a:r>
            <a:r>
              <a:rPr lang="tr-TR" baseline="-25000" dirty="0" smtClean="0">
                <a:latin typeface="Times New Roman" panose="02020603050405020304" pitchFamily="18" charset="0"/>
                <a:ea typeface="Times New Roman" panose="02020603050405020304" pitchFamily="18" charset="0"/>
              </a:rPr>
              <a:t>Δ</a:t>
            </a:r>
            <a:r>
              <a:rPr lang="tr-TR" dirty="0">
                <a:latin typeface="Times New Roman" panose="02020603050405020304" pitchFamily="18" charset="0"/>
                <a:ea typeface="Times New Roman" panose="02020603050405020304" pitchFamily="18" charset="0"/>
              </a:rPr>
              <a:t>= </a:t>
            </a:r>
            <a:r>
              <a:rPr lang="tr-TR" dirty="0" err="1">
                <a:latin typeface="Times New Roman" panose="02020603050405020304" pitchFamily="18" charset="0"/>
                <a:ea typeface="Times New Roman" panose="02020603050405020304" pitchFamily="18" charset="0"/>
              </a:rPr>
              <a:t>T</a:t>
            </a:r>
            <a:r>
              <a:rPr lang="tr-TR" baseline="-25000" dirty="0" err="1">
                <a:latin typeface="Times New Roman" panose="02020603050405020304" pitchFamily="18" charset="0"/>
                <a:ea typeface="Times New Roman" panose="02020603050405020304" pitchFamily="18" charset="0"/>
              </a:rPr>
              <a:t>s</a:t>
            </a:r>
            <a:r>
              <a:rPr lang="tr-TR" dirty="0" err="1">
                <a:latin typeface="Times New Roman" panose="02020603050405020304" pitchFamily="18" charset="0"/>
                <a:ea typeface="Times New Roman" panose="02020603050405020304" pitchFamily="18" charset="0"/>
              </a:rPr>
              <a:t>-T</a:t>
            </a:r>
            <a:r>
              <a:rPr lang="tr-TR" baseline="-25000" dirty="0" err="1">
                <a:latin typeface="Times New Roman" panose="02020603050405020304" pitchFamily="18" charset="0"/>
                <a:ea typeface="Times New Roman" panose="02020603050405020304" pitchFamily="18" charset="0"/>
              </a:rPr>
              <a:t>ort</a:t>
            </a:r>
            <a:r>
              <a:rPr lang="tr-TR" dirty="0">
                <a:latin typeface="Times New Roman" panose="02020603050405020304" pitchFamily="18" charset="0"/>
                <a:ea typeface="Times New Roman" panose="02020603050405020304" pitchFamily="18" charset="0"/>
              </a:rPr>
              <a:t>, </a:t>
            </a:r>
            <a:r>
              <a:rPr lang="tr-TR" dirty="0" err="1">
                <a:latin typeface="Times New Roman" panose="02020603050405020304" pitchFamily="18" charset="0"/>
                <a:ea typeface="Times New Roman" panose="02020603050405020304" pitchFamily="18" charset="0"/>
              </a:rPr>
              <a:t>T</a:t>
            </a:r>
            <a:r>
              <a:rPr lang="tr-TR" baseline="-25000" dirty="0" err="1">
                <a:latin typeface="Times New Roman" panose="02020603050405020304" pitchFamily="18" charset="0"/>
                <a:ea typeface="Times New Roman" panose="02020603050405020304" pitchFamily="18" charset="0"/>
              </a:rPr>
              <a:t>s</a:t>
            </a:r>
            <a:r>
              <a:rPr lang="tr-TR" dirty="0">
                <a:latin typeface="Times New Roman" panose="02020603050405020304" pitchFamily="18" charset="0"/>
                <a:ea typeface="Times New Roman" panose="02020603050405020304" pitchFamily="18" charset="0"/>
              </a:rPr>
              <a:t> yüzey sıcaklığı, </a:t>
            </a:r>
            <a:r>
              <a:rPr lang="tr-TR" dirty="0" err="1">
                <a:latin typeface="Times New Roman" panose="02020603050405020304" pitchFamily="18" charset="0"/>
                <a:ea typeface="Times New Roman" panose="02020603050405020304" pitchFamily="18" charset="0"/>
              </a:rPr>
              <a:t>T</a:t>
            </a:r>
            <a:r>
              <a:rPr lang="tr-TR" baseline="-25000" dirty="0" err="1">
                <a:latin typeface="Times New Roman" panose="02020603050405020304" pitchFamily="18" charset="0"/>
                <a:ea typeface="Times New Roman" panose="02020603050405020304" pitchFamily="18" charset="0"/>
              </a:rPr>
              <a:t>ort</a:t>
            </a:r>
            <a:r>
              <a:rPr lang="tr-TR" dirty="0">
                <a:latin typeface="Times New Roman" panose="02020603050405020304" pitchFamily="18" charset="0"/>
                <a:ea typeface="Times New Roman" panose="02020603050405020304" pitchFamily="18" charset="0"/>
              </a:rPr>
              <a:t> ise ortalama yüzey </a:t>
            </a:r>
            <a:r>
              <a:rPr lang="tr-TR" dirty="0" smtClean="0">
                <a:latin typeface="Times New Roman" panose="02020603050405020304" pitchFamily="18" charset="0"/>
                <a:ea typeface="Times New Roman" panose="02020603050405020304" pitchFamily="18" charset="0"/>
              </a:rPr>
              <a:t>sıcaklığı</a:t>
            </a:r>
            <a:endParaRPr lang="tr-TR" dirty="0"/>
          </a:p>
        </p:txBody>
      </p:sp>
      <p:sp>
        <p:nvSpPr>
          <p:cNvPr id="8" name="Slayt Numarası Yer Tutucusu 7"/>
          <p:cNvSpPr>
            <a:spLocks noGrp="1"/>
          </p:cNvSpPr>
          <p:nvPr>
            <p:ph type="sldNum" sz="quarter" idx="12"/>
          </p:nvPr>
        </p:nvSpPr>
        <p:spPr>
          <a:xfrm>
            <a:off x="8405060" y="6362394"/>
            <a:ext cx="573161" cy="365125"/>
          </a:xfrm>
        </p:spPr>
        <p:txBody>
          <a:bodyPr/>
          <a:lstStyle/>
          <a:p>
            <a:pPr>
              <a:defRPr/>
            </a:pPr>
            <a:fld id="{FC32A965-E450-4AFB-ACD3-0712C929ACEE}" type="slidenum">
              <a:rPr lang="es-ES" altLang="tr-TR" sz="1200" b="1" smtClean="0"/>
              <a:pPr>
                <a:defRPr/>
              </a:pPr>
              <a:t>8</a:t>
            </a:fld>
            <a:endParaRPr lang="es-ES" altLang="tr-TR" sz="1200" b="1" dirty="0"/>
          </a:p>
        </p:txBody>
      </p:sp>
    </p:spTree>
    <p:extLst>
      <p:ext uri="{BB962C8B-B14F-4D97-AF65-F5344CB8AC3E}">
        <p14:creationId xmlns:p14="http://schemas.microsoft.com/office/powerpoint/2010/main" val="3896863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410783"/>
            <a:ext cx="7886700" cy="994172"/>
          </a:xfrm>
        </p:spPr>
        <p:txBody>
          <a:bodyPr>
            <a:normAutofit/>
          </a:bodyPr>
          <a:lstStyle/>
          <a:p>
            <a:pPr algn="ctr"/>
            <a:r>
              <a:rPr lang="tr-TR"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ZTD – PWV Dönüşümü</a:t>
            </a:r>
            <a:r>
              <a:rPr lang="tr-TR"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a:t>
            </a:r>
            <a:endParaRPr lang="tr-TR" dirty="0">
              <a:solidFill>
                <a:srgbClr val="002060"/>
              </a:solidFill>
              <a:effectLst>
                <a:outerShdw blurRad="38100" dist="38100" dir="2700000" algn="tl">
                  <a:srgbClr val="000000">
                    <a:alpha val="43137"/>
                  </a:srgbClr>
                </a:outerShdw>
              </a:effectLst>
            </a:endParaRPr>
          </a:p>
        </p:txBody>
      </p:sp>
      <p:sp>
        <p:nvSpPr>
          <p:cNvPr id="3" name="İçerik Yer Tutucusu 2"/>
          <p:cNvSpPr>
            <a:spLocks noGrp="1"/>
          </p:cNvSpPr>
          <p:nvPr>
            <p:ph idx="4294967295"/>
          </p:nvPr>
        </p:nvSpPr>
        <p:spPr>
          <a:xfrm>
            <a:off x="2915816" y="1598738"/>
            <a:ext cx="3096344" cy="444833"/>
          </a:xfrm>
          <a:prstGeom prst="rect">
            <a:avLst/>
          </a:prstGeom>
        </p:spPr>
        <p:txBody>
          <a:bodyPr>
            <a:normAutofit lnSpcReduction="10000"/>
          </a:bodyPr>
          <a:lstStyle/>
          <a:p>
            <a:pPr marL="0" indent="0">
              <a:buNone/>
            </a:pPr>
            <a:r>
              <a:rPr lang="tr-TR" dirty="0" smtClean="0"/>
              <a:t>Q faktörü katsayıları</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748995320"/>
              </p:ext>
            </p:extLst>
          </p:nvPr>
        </p:nvGraphicFramePr>
        <p:xfrm>
          <a:off x="0" y="2177873"/>
          <a:ext cx="9032944" cy="4350256"/>
        </p:xfrm>
        <a:graphic>
          <a:graphicData uri="http://schemas.openxmlformats.org/drawingml/2006/table">
            <a:tbl>
              <a:tblPr firstRow="1" firstCol="1" bandRow="1">
                <a:tableStyleId>{5C22544A-7EE6-4342-B048-85BDC9FD1C3A}</a:tableStyleId>
              </a:tblPr>
              <a:tblGrid>
                <a:gridCol w="1100192">
                  <a:extLst>
                    <a:ext uri="{9D8B030D-6E8A-4147-A177-3AD203B41FA5}">
                      <a16:colId xmlns:a16="http://schemas.microsoft.com/office/drawing/2014/main" val="20000"/>
                    </a:ext>
                  </a:extLst>
                </a:gridCol>
                <a:gridCol w="1327151">
                  <a:extLst>
                    <a:ext uri="{9D8B030D-6E8A-4147-A177-3AD203B41FA5}">
                      <a16:colId xmlns:a16="http://schemas.microsoft.com/office/drawing/2014/main" val="20001"/>
                    </a:ext>
                  </a:extLst>
                </a:gridCol>
                <a:gridCol w="972038">
                  <a:extLst>
                    <a:ext uri="{9D8B030D-6E8A-4147-A177-3AD203B41FA5}">
                      <a16:colId xmlns:a16="http://schemas.microsoft.com/office/drawing/2014/main" val="20002"/>
                    </a:ext>
                  </a:extLst>
                </a:gridCol>
                <a:gridCol w="1190626">
                  <a:extLst>
                    <a:ext uri="{9D8B030D-6E8A-4147-A177-3AD203B41FA5}">
                      <a16:colId xmlns:a16="http://schemas.microsoft.com/office/drawing/2014/main" val="20003"/>
                    </a:ext>
                  </a:extLst>
                </a:gridCol>
                <a:gridCol w="695580">
                  <a:extLst>
                    <a:ext uri="{9D8B030D-6E8A-4147-A177-3AD203B41FA5}">
                      <a16:colId xmlns:a16="http://schemas.microsoft.com/office/drawing/2014/main" val="20004"/>
                    </a:ext>
                  </a:extLst>
                </a:gridCol>
                <a:gridCol w="927101">
                  <a:extLst>
                    <a:ext uri="{9D8B030D-6E8A-4147-A177-3AD203B41FA5}">
                      <a16:colId xmlns:a16="http://schemas.microsoft.com/office/drawing/2014/main" val="20005"/>
                    </a:ext>
                  </a:extLst>
                </a:gridCol>
                <a:gridCol w="943829">
                  <a:extLst>
                    <a:ext uri="{9D8B030D-6E8A-4147-A177-3AD203B41FA5}">
                      <a16:colId xmlns:a16="http://schemas.microsoft.com/office/drawing/2014/main" val="20006"/>
                    </a:ext>
                  </a:extLst>
                </a:gridCol>
                <a:gridCol w="1127126">
                  <a:extLst>
                    <a:ext uri="{9D8B030D-6E8A-4147-A177-3AD203B41FA5}">
                      <a16:colId xmlns:a16="http://schemas.microsoft.com/office/drawing/2014/main" val="20007"/>
                    </a:ext>
                  </a:extLst>
                </a:gridCol>
                <a:gridCol w="749301">
                  <a:extLst>
                    <a:ext uri="{9D8B030D-6E8A-4147-A177-3AD203B41FA5}">
                      <a16:colId xmlns:a16="http://schemas.microsoft.com/office/drawing/2014/main" val="20008"/>
                    </a:ext>
                  </a:extLst>
                </a:gridCol>
              </a:tblGrid>
              <a:tr h="601216">
                <a:tc rowSpan="3">
                  <a:txBody>
                    <a:bodyPr/>
                    <a:lstStyle/>
                    <a:p>
                      <a:pPr algn="ctr">
                        <a:lnSpc>
                          <a:spcPct val="150000"/>
                        </a:lnSpc>
                        <a:spcAft>
                          <a:spcPts val="0"/>
                        </a:spcAft>
                      </a:pPr>
                      <a:r>
                        <a:rPr lang="tr-TR" sz="1800" dirty="0">
                          <a:solidFill>
                            <a:schemeClr val="tx1"/>
                          </a:solidFill>
                          <a:effectLst/>
                        </a:rPr>
                        <a:t>Katsayı</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gridSpan="8">
                  <a:txBody>
                    <a:bodyPr/>
                    <a:lstStyle/>
                    <a:p>
                      <a:pPr algn="ctr">
                        <a:lnSpc>
                          <a:spcPct val="150000"/>
                        </a:lnSpc>
                        <a:spcAft>
                          <a:spcPts val="0"/>
                        </a:spcAft>
                      </a:pPr>
                      <a:r>
                        <a:rPr lang="tr-TR" sz="2000" dirty="0">
                          <a:solidFill>
                            <a:schemeClr val="tx1"/>
                          </a:solidFill>
                          <a:effectLst/>
                        </a:rPr>
                        <a:t>Model</a:t>
                      </a:r>
                      <a:endParaRPr lang="tr-T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2216">
                <a:tc vMerge="1">
                  <a:txBody>
                    <a:bodyPr/>
                    <a:lstStyle/>
                    <a:p>
                      <a:endParaRPr lang="tr-TR"/>
                    </a:p>
                  </a:txBody>
                  <a:tcPr/>
                </a:tc>
                <a:tc gridSpan="2">
                  <a:txBody>
                    <a:bodyPr/>
                    <a:lstStyle/>
                    <a:p>
                      <a:pPr algn="ctr">
                        <a:lnSpc>
                          <a:spcPct val="150000"/>
                        </a:lnSpc>
                        <a:spcAft>
                          <a:spcPts val="0"/>
                        </a:spcAft>
                      </a:pPr>
                      <a:r>
                        <a:rPr lang="tr-TR" sz="1800">
                          <a:solidFill>
                            <a:schemeClr val="tx1"/>
                          </a:solidFill>
                          <a:effectLst/>
                        </a:rPr>
                        <a:t>Fiziksel</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tc gridSpan="2">
                  <a:txBody>
                    <a:bodyPr/>
                    <a:lstStyle/>
                    <a:p>
                      <a:pPr algn="ctr">
                        <a:lnSpc>
                          <a:spcPct val="150000"/>
                        </a:lnSpc>
                        <a:spcAft>
                          <a:spcPts val="0"/>
                        </a:spcAft>
                      </a:pPr>
                      <a:r>
                        <a:rPr lang="tr-TR" sz="1800">
                          <a:solidFill>
                            <a:schemeClr val="tx1"/>
                          </a:solidFill>
                          <a:effectLst/>
                        </a:rPr>
                        <a:t>Polinom</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tc gridSpan="2">
                  <a:txBody>
                    <a:bodyPr/>
                    <a:lstStyle/>
                    <a:p>
                      <a:pPr algn="ctr">
                        <a:lnSpc>
                          <a:spcPct val="150000"/>
                        </a:lnSpc>
                        <a:spcAft>
                          <a:spcPts val="0"/>
                        </a:spcAft>
                      </a:pPr>
                      <a:r>
                        <a:rPr lang="tr-TR" sz="1800">
                          <a:solidFill>
                            <a:schemeClr val="tx1"/>
                          </a:solidFill>
                          <a:effectLst/>
                        </a:rPr>
                        <a:t>Yıllık</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tc gridSpan="2">
                  <a:txBody>
                    <a:bodyPr/>
                    <a:lstStyle/>
                    <a:p>
                      <a:pPr algn="ctr">
                        <a:lnSpc>
                          <a:spcPct val="150000"/>
                        </a:lnSpc>
                        <a:spcAft>
                          <a:spcPts val="0"/>
                        </a:spcAft>
                      </a:pPr>
                      <a:r>
                        <a:rPr lang="tr-TR" sz="1800">
                          <a:solidFill>
                            <a:schemeClr val="tx1"/>
                          </a:solidFill>
                          <a:effectLst/>
                        </a:rPr>
                        <a:t>Hibrit</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extLst>
                  <a:ext uri="{0D108BD9-81ED-4DB2-BD59-A6C34878D82A}">
                    <a16:rowId xmlns:a16="http://schemas.microsoft.com/office/drawing/2014/main" val="10001"/>
                  </a:ext>
                </a:extLst>
              </a:tr>
              <a:tr h="332216">
                <a:tc vMerge="1">
                  <a:txBody>
                    <a:bodyPr/>
                    <a:lstStyle/>
                    <a:p>
                      <a:endParaRPr lang="tr-TR"/>
                    </a:p>
                  </a:txBody>
                  <a:tcPr/>
                </a:tc>
                <a:tc>
                  <a:txBody>
                    <a:bodyPr/>
                    <a:lstStyle/>
                    <a:p>
                      <a:pPr algn="ctr">
                        <a:lnSpc>
                          <a:spcPct val="150000"/>
                        </a:lnSpc>
                        <a:spcAft>
                          <a:spcPts val="0"/>
                        </a:spcAft>
                      </a:pPr>
                      <a:r>
                        <a:rPr lang="tr-TR" sz="1800" dirty="0">
                          <a:solidFill>
                            <a:schemeClr val="tx1"/>
                          </a:solidFill>
                          <a:effectLst/>
                        </a:rPr>
                        <a:t>Değer</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σ</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Değer</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σ</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Değer</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σ</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Değer</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dirty="0">
                          <a:solidFill>
                            <a:schemeClr val="tx1"/>
                          </a:solidFill>
                          <a:effectLst/>
                        </a:rPr>
                        <a:t>σ</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0002"/>
                  </a:ext>
                </a:extLst>
              </a:tr>
              <a:tr h="342900">
                <a:tc>
                  <a:txBody>
                    <a:bodyPr/>
                    <a:lstStyle/>
                    <a:p>
                      <a:pPr algn="ctr">
                        <a:lnSpc>
                          <a:spcPct val="150000"/>
                        </a:lnSpc>
                        <a:spcAft>
                          <a:spcPts val="0"/>
                        </a:spcAft>
                      </a:pPr>
                      <a:r>
                        <a:rPr lang="tr-TR" sz="2000" dirty="0">
                          <a:solidFill>
                            <a:schemeClr val="tx1"/>
                          </a:solidFill>
                          <a:effectLst/>
                        </a:rPr>
                        <a:t>a</a:t>
                      </a:r>
                      <a:r>
                        <a:rPr lang="tr-TR" sz="2000" baseline="-25000" dirty="0">
                          <a:solidFill>
                            <a:schemeClr val="tx1"/>
                          </a:solidFill>
                          <a:effectLst/>
                        </a:rPr>
                        <a:t>0</a:t>
                      </a:r>
                      <a:endParaRPr lang="tr-T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2,1404x10</a:t>
                      </a:r>
                      <a:r>
                        <a:rPr lang="tr-TR" sz="1800" baseline="30000">
                          <a:solidFill>
                            <a:schemeClr val="tx1"/>
                          </a:solidFill>
                          <a:effectLst/>
                        </a:rPr>
                        <a:t>1</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1x10</a:t>
                      </a:r>
                      <a:r>
                        <a:rPr lang="tr-TR" sz="1800" baseline="30000">
                          <a:solidFill>
                            <a:schemeClr val="tx1"/>
                          </a:solidFill>
                          <a:effectLst/>
                        </a:rPr>
                        <a:t>0</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6,458</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2x10</a:t>
                      </a:r>
                      <a:r>
                        <a:rPr lang="tr-TR" sz="1800" baseline="30000">
                          <a:solidFill>
                            <a:schemeClr val="tx1"/>
                          </a:solidFill>
                          <a:effectLst/>
                        </a:rPr>
                        <a:t>-4</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5,882</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1x10</a:t>
                      </a:r>
                      <a:r>
                        <a:rPr lang="tr-TR" sz="1800" baseline="30000">
                          <a:solidFill>
                            <a:schemeClr val="tx1"/>
                          </a:solidFill>
                          <a:effectLst/>
                        </a:rPr>
                        <a:t>-3</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6,457</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2x10</a:t>
                      </a:r>
                      <a:r>
                        <a:rPr lang="tr-TR" sz="1800" baseline="30000">
                          <a:solidFill>
                            <a:schemeClr val="tx1"/>
                          </a:solidFill>
                          <a:effectLst/>
                        </a:rPr>
                        <a:t>-4</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0003"/>
                  </a:ext>
                </a:extLst>
              </a:tr>
              <a:tr h="685800">
                <a:tc>
                  <a:txBody>
                    <a:bodyPr/>
                    <a:lstStyle/>
                    <a:p>
                      <a:pPr algn="ctr">
                        <a:lnSpc>
                          <a:spcPct val="150000"/>
                        </a:lnSpc>
                        <a:spcAft>
                          <a:spcPts val="0"/>
                        </a:spcAft>
                      </a:pPr>
                      <a:r>
                        <a:rPr lang="tr-TR" sz="2000">
                          <a:solidFill>
                            <a:schemeClr val="tx1"/>
                          </a:solidFill>
                          <a:effectLst/>
                        </a:rPr>
                        <a:t>a</a:t>
                      </a:r>
                      <a:r>
                        <a:rPr lang="tr-TR" sz="2000" baseline="-25000">
                          <a:solidFill>
                            <a:schemeClr val="tx1"/>
                          </a:solidFill>
                          <a:effectLst/>
                        </a:rPr>
                        <a:t>1</a:t>
                      </a:r>
                      <a:endParaRPr lang="tr-TR"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1,2559x10</a:t>
                      </a:r>
                      <a:r>
                        <a:rPr lang="tr-TR" sz="1800" baseline="30000">
                          <a:solidFill>
                            <a:schemeClr val="tx1"/>
                          </a:solidFill>
                          <a:effectLst/>
                        </a:rPr>
                        <a:t>4</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2x10</a:t>
                      </a:r>
                      <a:r>
                        <a:rPr lang="tr-TR" sz="1800" baseline="30000">
                          <a:solidFill>
                            <a:schemeClr val="tx1"/>
                          </a:solidFill>
                          <a:effectLst/>
                        </a:rPr>
                        <a:t>3</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-1,78 x10</a:t>
                      </a:r>
                      <a:r>
                        <a:rPr lang="tr-TR" sz="1800" baseline="30000">
                          <a:solidFill>
                            <a:schemeClr val="tx1"/>
                          </a:solidFill>
                          <a:effectLst/>
                        </a:rPr>
                        <a:t>-2</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2x10</a:t>
                      </a:r>
                      <a:r>
                        <a:rPr lang="tr-TR" sz="1800" baseline="30000">
                          <a:solidFill>
                            <a:schemeClr val="tx1"/>
                          </a:solidFill>
                          <a:effectLst/>
                        </a:rPr>
                        <a:t>-5</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0,01113</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3x10</a:t>
                      </a:r>
                      <a:r>
                        <a:rPr lang="tr-TR" sz="1800" baseline="30000">
                          <a:solidFill>
                            <a:schemeClr val="tx1"/>
                          </a:solidFill>
                          <a:effectLst/>
                        </a:rPr>
                        <a:t>-5</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-1,78x10</a:t>
                      </a:r>
                      <a:r>
                        <a:rPr lang="tr-TR" sz="1800" baseline="30000">
                          <a:solidFill>
                            <a:schemeClr val="tx1"/>
                          </a:solidFill>
                          <a:effectLst/>
                        </a:rPr>
                        <a:t>-2</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3x10</a:t>
                      </a:r>
                      <a:r>
                        <a:rPr lang="tr-TR" sz="1800" baseline="30000">
                          <a:solidFill>
                            <a:schemeClr val="tx1"/>
                          </a:solidFill>
                          <a:effectLst/>
                        </a:rPr>
                        <a:t>-5</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0004"/>
                  </a:ext>
                </a:extLst>
              </a:tr>
              <a:tr h="342900">
                <a:tc>
                  <a:txBody>
                    <a:bodyPr/>
                    <a:lstStyle/>
                    <a:p>
                      <a:pPr algn="ctr">
                        <a:lnSpc>
                          <a:spcPct val="150000"/>
                        </a:lnSpc>
                        <a:spcAft>
                          <a:spcPts val="0"/>
                        </a:spcAft>
                      </a:pPr>
                      <a:r>
                        <a:rPr lang="tr-TR" sz="2000" dirty="0">
                          <a:solidFill>
                            <a:schemeClr val="tx1"/>
                          </a:solidFill>
                          <a:effectLst/>
                        </a:rPr>
                        <a:t>a</a:t>
                      </a:r>
                      <a:r>
                        <a:rPr lang="tr-TR" sz="2000" baseline="-25000" dirty="0">
                          <a:solidFill>
                            <a:schemeClr val="tx1"/>
                          </a:solidFill>
                          <a:effectLst/>
                        </a:rPr>
                        <a:t>2</a:t>
                      </a:r>
                      <a:endParaRPr lang="tr-T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dirty="0">
                          <a:solidFill>
                            <a:schemeClr val="tx1"/>
                          </a:solidFill>
                          <a:effectLst/>
                        </a:rPr>
                        <a:t>-8,4026x10</a:t>
                      </a:r>
                      <a:r>
                        <a:rPr lang="tr-TR" sz="1800" baseline="30000" dirty="0">
                          <a:solidFill>
                            <a:schemeClr val="tx1"/>
                          </a:solidFill>
                          <a:effectLst/>
                        </a:rPr>
                        <a:t>1</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7x10</a:t>
                      </a:r>
                      <a:r>
                        <a:rPr lang="tr-TR" sz="1800" baseline="30000">
                          <a:solidFill>
                            <a:schemeClr val="tx1"/>
                          </a:solidFill>
                          <a:effectLst/>
                        </a:rPr>
                        <a:t>1</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-2,2 x10</a:t>
                      </a:r>
                      <a:r>
                        <a:rPr lang="tr-TR" sz="1800" baseline="30000">
                          <a:solidFill>
                            <a:schemeClr val="tx1"/>
                          </a:solidFill>
                          <a:effectLst/>
                        </a:rPr>
                        <a:t>-5</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2x10</a:t>
                      </a:r>
                      <a:r>
                        <a:rPr lang="tr-TR" sz="1800" baseline="30000">
                          <a:solidFill>
                            <a:schemeClr val="tx1"/>
                          </a:solidFill>
                          <a:effectLst/>
                        </a:rPr>
                        <a:t>-6</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0,064</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4x10</a:t>
                      </a:r>
                      <a:r>
                        <a:rPr lang="tr-TR" sz="1800" baseline="30000">
                          <a:solidFill>
                            <a:schemeClr val="tx1"/>
                          </a:solidFill>
                          <a:effectLst/>
                        </a:rPr>
                        <a:t>-4</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-1,9x10</a:t>
                      </a:r>
                      <a:r>
                        <a:rPr lang="tr-TR" sz="1800" baseline="30000">
                          <a:solidFill>
                            <a:schemeClr val="tx1"/>
                          </a:solidFill>
                          <a:effectLst/>
                        </a:rPr>
                        <a:t>-5</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2x10</a:t>
                      </a:r>
                      <a:r>
                        <a:rPr lang="tr-TR" sz="1800" baseline="30000">
                          <a:solidFill>
                            <a:schemeClr val="tx1"/>
                          </a:solidFill>
                          <a:effectLst/>
                        </a:rPr>
                        <a:t>-6</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0005"/>
                  </a:ext>
                </a:extLst>
              </a:tr>
              <a:tr h="342900">
                <a:tc>
                  <a:txBody>
                    <a:bodyPr/>
                    <a:lstStyle/>
                    <a:p>
                      <a:pPr algn="ctr">
                        <a:lnSpc>
                          <a:spcPct val="150000"/>
                        </a:lnSpc>
                        <a:spcAft>
                          <a:spcPts val="0"/>
                        </a:spcAft>
                      </a:pPr>
                      <a:r>
                        <a:rPr lang="tr-TR" sz="2000">
                          <a:solidFill>
                            <a:schemeClr val="tx1"/>
                          </a:solidFill>
                          <a:effectLst/>
                        </a:rPr>
                        <a:t>a</a:t>
                      </a:r>
                      <a:r>
                        <a:rPr lang="tr-TR" sz="2000" baseline="-25000">
                          <a:solidFill>
                            <a:schemeClr val="tx1"/>
                          </a:solidFill>
                          <a:effectLst/>
                        </a:rPr>
                        <a:t>3</a:t>
                      </a:r>
                      <a:endParaRPr lang="tr-TR"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dirty="0">
                          <a:solidFill>
                            <a:schemeClr val="tx1"/>
                          </a:solidFill>
                          <a:effectLst/>
                        </a:rPr>
                        <a:t>-</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0,127</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4x10</a:t>
                      </a:r>
                      <a:r>
                        <a:rPr lang="tr-TR" sz="1800" baseline="30000">
                          <a:solidFill>
                            <a:schemeClr val="tx1"/>
                          </a:solidFill>
                          <a:effectLst/>
                        </a:rPr>
                        <a:t>-4</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1,3x10</a:t>
                      </a:r>
                      <a:r>
                        <a:rPr lang="tr-TR" sz="1800" baseline="30000">
                          <a:solidFill>
                            <a:schemeClr val="tx1"/>
                          </a:solidFill>
                          <a:effectLst/>
                        </a:rPr>
                        <a:t>-2</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3x10</a:t>
                      </a:r>
                      <a:r>
                        <a:rPr lang="tr-TR" sz="1800" baseline="30000">
                          <a:solidFill>
                            <a:schemeClr val="tx1"/>
                          </a:solidFill>
                          <a:effectLst/>
                        </a:rPr>
                        <a:t>-4</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0006"/>
                  </a:ext>
                </a:extLst>
              </a:tr>
              <a:tr h="342900">
                <a:tc>
                  <a:txBody>
                    <a:bodyPr/>
                    <a:lstStyle/>
                    <a:p>
                      <a:pPr algn="ctr">
                        <a:lnSpc>
                          <a:spcPct val="150000"/>
                        </a:lnSpc>
                        <a:spcAft>
                          <a:spcPts val="0"/>
                        </a:spcAft>
                      </a:pPr>
                      <a:r>
                        <a:rPr lang="tr-TR" sz="2000" dirty="0">
                          <a:solidFill>
                            <a:schemeClr val="tx1"/>
                          </a:solidFill>
                          <a:effectLst/>
                        </a:rPr>
                        <a:t>a</a:t>
                      </a:r>
                      <a:r>
                        <a:rPr lang="tr-TR" sz="2000" baseline="-25000" dirty="0">
                          <a:solidFill>
                            <a:schemeClr val="tx1"/>
                          </a:solidFill>
                          <a:effectLst/>
                        </a:rPr>
                        <a:t>4</a:t>
                      </a:r>
                      <a:endParaRPr lang="tr-T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dirty="0">
                          <a:solidFill>
                            <a:schemeClr val="tx1"/>
                          </a:solidFill>
                          <a:effectLst/>
                        </a:rPr>
                        <a:t>-</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dirty="0">
                          <a:solidFill>
                            <a:schemeClr val="tx1"/>
                          </a:solidFill>
                          <a:effectLst/>
                        </a:rPr>
                        <a:t>-</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a:solidFill>
                            <a:schemeClr val="tx1"/>
                          </a:solidFill>
                          <a:effectLst/>
                        </a:rPr>
                        <a:t>0,4x10</a:t>
                      </a:r>
                      <a:r>
                        <a:rPr lang="tr-TR" sz="1800" baseline="30000">
                          <a:solidFill>
                            <a:schemeClr val="tx1"/>
                          </a:solidFill>
                          <a:effectLst/>
                        </a:rPr>
                        <a:t>-2</a:t>
                      </a:r>
                      <a:endParaRPr lang="tr-TR"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50000"/>
                        </a:lnSpc>
                        <a:spcAft>
                          <a:spcPts val="0"/>
                        </a:spcAft>
                      </a:pPr>
                      <a:r>
                        <a:rPr lang="tr-TR" sz="1800" dirty="0">
                          <a:solidFill>
                            <a:schemeClr val="tx1"/>
                          </a:solidFill>
                          <a:effectLst/>
                        </a:rPr>
                        <a:t>4x10</a:t>
                      </a:r>
                      <a:r>
                        <a:rPr lang="tr-TR" sz="1800" baseline="30000" dirty="0">
                          <a:solidFill>
                            <a:schemeClr val="tx1"/>
                          </a:solidFill>
                          <a:effectLst/>
                        </a:rPr>
                        <a:t>-4</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0007"/>
                  </a:ext>
                </a:extLst>
              </a:tr>
              <a:tr h="342900">
                <a:tc>
                  <a:txBody>
                    <a:bodyPr/>
                    <a:lstStyle/>
                    <a:p>
                      <a:pPr algn="ctr">
                        <a:lnSpc>
                          <a:spcPct val="150000"/>
                        </a:lnSpc>
                        <a:spcAft>
                          <a:spcPts val="0"/>
                        </a:spcAft>
                      </a:pPr>
                      <a:r>
                        <a:rPr lang="tr-TR" sz="1800" dirty="0" smtClean="0">
                          <a:solidFill>
                            <a:schemeClr val="tx1"/>
                          </a:solidFill>
                          <a:effectLst/>
                        </a:rPr>
                        <a:t>KOH (%)</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gridSpan="2">
                  <a:txBody>
                    <a:bodyPr/>
                    <a:lstStyle/>
                    <a:p>
                      <a:pPr algn="ctr">
                        <a:lnSpc>
                          <a:spcPct val="150000"/>
                        </a:lnSpc>
                        <a:spcAft>
                          <a:spcPts val="0"/>
                        </a:spcAft>
                      </a:pPr>
                      <a:r>
                        <a:rPr lang="tr-TR" sz="1800" dirty="0">
                          <a:solidFill>
                            <a:schemeClr val="tx1"/>
                          </a:solidFill>
                          <a:effectLst/>
                        </a:rPr>
                        <a:t>1,15</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tc gridSpan="2">
                  <a:txBody>
                    <a:bodyPr/>
                    <a:lstStyle/>
                    <a:p>
                      <a:pPr algn="ctr">
                        <a:lnSpc>
                          <a:spcPct val="150000"/>
                        </a:lnSpc>
                        <a:spcAft>
                          <a:spcPts val="0"/>
                        </a:spcAft>
                      </a:pPr>
                      <a:r>
                        <a:rPr lang="tr-TR" sz="1800" dirty="0">
                          <a:solidFill>
                            <a:schemeClr val="tx1"/>
                          </a:solidFill>
                          <a:effectLst/>
                        </a:rPr>
                        <a:t>1,15</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tc gridSpan="2">
                  <a:txBody>
                    <a:bodyPr/>
                    <a:lstStyle/>
                    <a:p>
                      <a:pPr algn="ctr">
                        <a:lnSpc>
                          <a:spcPct val="150000"/>
                        </a:lnSpc>
                        <a:spcAft>
                          <a:spcPts val="0"/>
                        </a:spcAft>
                      </a:pPr>
                      <a:r>
                        <a:rPr lang="tr-TR" sz="1800" dirty="0">
                          <a:solidFill>
                            <a:schemeClr val="tx1"/>
                          </a:solidFill>
                          <a:effectLst/>
                        </a:rPr>
                        <a:t>1,43</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tc gridSpan="2">
                  <a:txBody>
                    <a:bodyPr/>
                    <a:lstStyle/>
                    <a:p>
                      <a:pPr algn="ctr">
                        <a:lnSpc>
                          <a:spcPct val="150000"/>
                        </a:lnSpc>
                        <a:spcAft>
                          <a:spcPts val="0"/>
                        </a:spcAft>
                      </a:pPr>
                      <a:r>
                        <a:rPr lang="tr-TR" sz="1800" dirty="0">
                          <a:solidFill>
                            <a:schemeClr val="tx1"/>
                          </a:solidFill>
                          <a:effectLst/>
                        </a:rPr>
                        <a:t>1,14</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38" marR="33338" marT="0" marB="0" anchor="ctr"/>
                </a:tc>
                <a:tc hMerge="1">
                  <a:txBody>
                    <a:bodyPr/>
                    <a:lstStyle/>
                    <a:p>
                      <a:endParaRPr lang="tr-TR"/>
                    </a:p>
                  </a:txBody>
                  <a:tcPr/>
                </a:tc>
                <a:extLst>
                  <a:ext uri="{0D108BD9-81ED-4DB2-BD59-A6C34878D82A}">
                    <a16:rowId xmlns:a16="http://schemas.microsoft.com/office/drawing/2014/main" val="10008"/>
                  </a:ext>
                </a:extLst>
              </a:tr>
            </a:tbl>
          </a:graphicData>
        </a:graphic>
      </p:graphicFrame>
      <p:sp>
        <p:nvSpPr>
          <p:cNvPr id="7" name="Slayt Numarası Yer Tutucusu 6"/>
          <p:cNvSpPr>
            <a:spLocks noGrp="1"/>
          </p:cNvSpPr>
          <p:nvPr>
            <p:ph type="sldNum" sz="quarter" idx="12"/>
          </p:nvPr>
        </p:nvSpPr>
        <p:spPr>
          <a:xfrm>
            <a:off x="8549500" y="6535543"/>
            <a:ext cx="573161" cy="365125"/>
          </a:xfrm>
        </p:spPr>
        <p:txBody>
          <a:bodyPr/>
          <a:lstStyle/>
          <a:p>
            <a:pPr>
              <a:defRPr/>
            </a:pPr>
            <a:fld id="{FC32A965-E450-4AFB-ACD3-0712C929ACEE}" type="slidenum">
              <a:rPr lang="es-ES" altLang="tr-TR" sz="1200" b="1" smtClean="0"/>
              <a:pPr>
                <a:defRPr/>
              </a:pPr>
              <a:t>9</a:t>
            </a:fld>
            <a:endParaRPr lang="es-ES" altLang="tr-TR" sz="1200" b="1" dirty="0"/>
          </a:p>
        </p:txBody>
      </p:sp>
    </p:spTree>
    <p:extLst>
      <p:ext uri="{BB962C8B-B14F-4D97-AF65-F5344CB8AC3E}">
        <p14:creationId xmlns:p14="http://schemas.microsoft.com/office/powerpoint/2010/main" val="12505277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TM04033925[[fn=Damla]]</Template>
  <TotalTime>6526</TotalTime>
  <Words>1535</Words>
  <Application>Microsoft Office PowerPoint</Application>
  <PresentationFormat>Ekran Gösterisi (4:3)</PresentationFormat>
  <Paragraphs>311</Paragraphs>
  <Slides>21</Slides>
  <Notes>15</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21</vt:i4>
      </vt:variant>
    </vt:vector>
  </HeadingPairs>
  <TitlesOfParts>
    <vt:vector size="30" baseType="lpstr">
      <vt:lpstr>Arial</vt:lpstr>
      <vt:lpstr>Arial Black</vt:lpstr>
      <vt:lpstr>Calibri</vt:lpstr>
      <vt:lpstr>Cambria Math</vt:lpstr>
      <vt:lpstr>Times New Roman</vt:lpstr>
      <vt:lpstr>Tw Cen MT</vt:lpstr>
      <vt:lpstr>Verdana</vt:lpstr>
      <vt:lpstr>Damla</vt:lpstr>
      <vt:lpstr>Equation</vt:lpstr>
      <vt:lpstr>PowerPoint Sunusu</vt:lpstr>
      <vt:lpstr>İÇERİK</vt:lpstr>
      <vt:lpstr>PowerPoint Sunusu</vt:lpstr>
      <vt:lpstr>GNSS - Troposferik Zenit Gecikmesi (ZTD)</vt:lpstr>
      <vt:lpstr>ZTD – PWV Dönüşümü</vt:lpstr>
      <vt:lpstr>ZTD – PWV Dönüşümü:  TM Modelİ</vt:lpstr>
      <vt:lpstr>ZTD – PWV Dönüşümü: tm</vt:lpstr>
      <vt:lpstr>ZTD – PWV Dönüşümü:  q Modelİ</vt:lpstr>
      <vt:lpstr>ZTD – PWV Dönüşümü: q</vt:lpstr>
      <vt:lpstr>YoğuşaBİLİR Su Buharı</vt:lpstr>
      <vt:lpstr>GPS İLe AtmosferİK Su Buharı KESTİRİMİ</vt:lpstr>
      <vt:lpstr>PowerPoint Sunusu</vt:lpstr>
      <vt:lpstr>Modellerin İstanbul ve Ankara GNSS-RS İstasyonlarında Test Edilmesi</vt:lpstr>
      <vt:lpstr>Modellerin İstanbul ve Ankara GNSS-RS İstasyonlarında Test Edilmesi</vt:lpstr>
      <vt:lpstr>Modellerin İstanbul ve Ankara GNSS-RS İstasyonlarında Test Edilmesi</vt:lpstr>
      <vt:lpstr>Modellerin İstanbul ve Ankara GNSS-RS İstasyonlarında Test Edilmesi</vt:lpstr>
      <vt:lpstr>GPS İLe AtmosferİK Su Buharı KESTİRİMİ PROJESİ</vt:lpstr>
      <vt:lpstr>GPS İLe AtmosferİK Su Buharı KESTİRİMİ PROJESİ</vt:lpstr>
      <vt:lpstr>GPS İLe AtmosferİK Su Buharı KESTİRİMİ PROJESİ</vt:lpstr>
      <vt:lpstr>Sonuçlar</vt:lpstr>
      <vt:lpstr>TEŞEKKÜRLER</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mekik</cp:lastModifiedBy>
  <cp:revision>671</cp:revision>
  <dcterms:created xsi:type="dcterms:W3CDTF">2010-05-23T14:28:12Z</dcterms:created>
  <dcterms:modified xsi:type="dcterms:W3CDTF">2019-02-01T10:01:04Z</dcterms:modified>
</cp:coreProperties>
</file>