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86" r:id="rId3"/>
    <p:sldId id="274" r:id="rId4"/>
    <p:sldId id="275" r:id="rId5"/>
    <p:sldId id="263" r:id="rId6"/>
    <p:sldId id="281" r:id="rId7"/>
    <p:sldId id="266" r:id="rId8"/>
    <p:sldId id="278" r:id="rId9"/>
    <p:sldId id="280" r:id="rId10"/>
    <p:sldId id="283" r:id="rId11"/>
    <p:sldId id="284" r:id="rId12"/>
    <p:sldId id="285" r:id="rId13"/>
    <p:sldId id="272" r:id="rId14"/>
    <p:sldId id="277"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F8D713-8C91-43DB-AF91-D54D174F56E0}" v="1" dt="2019-01-30T12:44:36.708"/>
    <p1510:client id="{A7FF0D0B-40F2-4CAE-9045-581C3D453E2D}" v="1" dt="2019-01-31T07:51:49.72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FB5B3-4FAA-4F20-AE2C-41E9AAB8213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C6BDC92-00DE-4545-9719-69FFE3EF1811}">
      <dgm:prSet/>
      <dgm:spPr/>
      <dgm:t>
        <a:bodyPr/>
        <a:lstStyle/>
        <a:p>
          <a:endParaRPr lang="en-US">
            <a:cs typeface="Calibri Light"/>
          </a:endParaRPr>
        </a:p>
      </dgm:t>
    </dgm:pt>
    <dgm:pt modelId="{4B3911DB-2223-4FD3-A4C7-A7441486B556}" type="parTrans" cxnId="{4960CD07-6A48-4103-BE32-BEF09F0F4445}">
      <dgm:prSet/>
      <dgm:spPr/>
      <dgm:t>
        <a:bodyPr/>
        <a:lstStyle/>
        <a:p>
          <a:endParaRPr lang="en-US"/>
        </a:p>
      </dgm:t>
    </dgm:pt>
    <dgm:pt modelId="{03B7FDC5-6ACF-4296-BE43-99D7F3B17879}" type="sibTrans" cxnId="{4960CD07-6A48-4103-BE32-BEF09F0F4445}">
      <dgm:prSet/>
      <dgm:spPr/>
      <dgm:t>
        <a:bodyPr/>
        <a:lstStyle/>
        <a:p>
          <a:endParaRPr lang="en-US"/>
        </a:p>
      </dgm:t>
    </dgm:pt>
    <dgm:pt modelId="{68EE6DF6-F80E-4494-9B14-C6F69342A0F0}">
      <dgm:prSet/>
      <dgm:spPr/>
      <dgm:t>
        <a:bodyPr/>
        <a:lstStyle/>
        <a:p>
          <a:r>
            <a:rPr lang="tr-TR" sz="2600" b="1" dirty="0" err="1">
              <a:cs typeface="Calibri Light"/>
            </a:rPr>
            <a:t>Yağışabilir</a:t>
          </a:r>
          <a:r>
            <a:rPr lang="tr-TR" sz="2600" b="1" dirty="0">
              <a:cs typeface="Calibri Light"/>
            </a:rPr>
            <a:t> Su buharı</a:t>
          </a:r>
          <a:r>
            <a:rPr lang="tr-TR" sz="2600" dirty="0">
              <a:cs typeface="Calibri Light"/>
            </a:rPr>
            <a:t> (PWV) </a:t>
          </a:r>
          <a:r>
            <a:rPr lang="tr-TR" sz="2600" dirty="0"/>
            <a:t>üretmek.</a:t>
          </a:r>
          <a:endParaRPr lang="en-US" sz="2600" dirty="0"/>
        </a:p>
      </dgm:t>
    </dgm:pt>
    <dgm:pt modelId="{59AD0B72-41C1-4BFB-B905-46ECFDA6D27F}" type="parTrans" cxnId="{72638D30-452D-4F78-930C-04CD9F9FCE61}">
      <dgm:prSet/>
      <dgm:spPr/>
      <dgm:t>
        <a:bodyPr/>
        <a:lstStyle/>
        <a:p>
          <a:endParaRPr lang="en-US"/>
        </a:p>
      </dgm:t>
    </dgm:pt>
    <dgm:pt modelId="{24843D1F-3855-4D07-AB5C-98A8436DF6F1}" type="sibTrans" cxnId="{72638D30-452D-4F78-930C-04CD9F9FCE61}">
      <dgm:prSet/>
      <dgm:spPr/>
      <dgm:t>
        <a:bodyPr/>
        <a:lstStyle/>
        <a:p>
          <a:endParaRPr lang="en-US"/>
        </a:p>
      </dgm:t>
    </dgm:pt>
    <dgm:pt modelId="{16F64155-F30A-47A9-9A2D-E6EAF8A0A956}">
      <dgm:prSet/>
      <dgm:spPr/>
      <dgm:t>
        <a:bodyPr/>
        <a:lstStyle/>
        <a:p>
          <a:r>
            <a:rPr lang="tr-TR" sz="2600" dirty="0">
              <a:cs typeface="Calibri Light"/>
            </a:rPr>
            <a:t>Atmosferik </a:t>
          </a:r>
          <a:r>
            <a:rPr lang="tr-TR" sz="2600" b="1" dirty="0">
              <a:cs typeface="Calibri Light"/>
            </a:rPr>
            <a:t>O</a:t>
          </a:r>
          <a:r>
            <a:rPr lang="tr-TR" sz="2600" b="1" baseline="-25000" dirty="0">
              <a:cs typeface="Calibri Light"/>
            </a:rPr>
            <a:t>3</a:t>
          </a:r>
          <a:r>
            <a:rPr lang="tr-TR" sz="2600" b="1" dirty="0"/>
            <a:t>, H</a:t>
          </a:r>
          <a:r>
            <a:rPr lang="tr-TR" sz="2600" b="1" baseline="-25000" dirty="0"/>
            <a:t>2</a:t>
          </a:r>
          <a:r>
            <a:rPr lang="tr-TR" sz="2600" b="1" dirty="0"/>
            <a:t>O ve CO</a:t>
          </a:r>
          <a:r>
            <a:rPr lang="tr-TR" sz="2600" b="1" baseline="-25000" dirty="0"/>
            <a:t>2</a:t>
          </a:r>
          <a:r>
            <a:rPr lang="tr-TR" sz="2600" dirty="0"/>
            <a:t> gazlarının tespiti ve değişimini araştırmak.</a:t>
          </a:r>
          <a:endParaRPr lang="en-US" sz="2600" dirty="0"/>
        </a:p>
      </dgm:t>
    </dgm:pt>
    <dgm:pt modelId="{C5BED793-2EB9-402B-9EB3-88C1075D90A9}" type="parTrans" cxnId="{BD12A722-A87A-494F-AB60-7972176920C6}">
      <dgm:prSet/>
      <dgm:spPr/>
      <dgm:t>
        <a:bodyPr/>
        <a:lstStyle/>
        <a:p>
          <a:endParaRPr lang="en-US"/>
        </a:p>
      </dgm:t>
    </dgm:pt>
    <dgm:pt modelId="{D5667AED-38F2-49F7-A836-04A6218693B3}" type="sibTrans" cxnId="{BD12A722-A87A-494F-AB60-7972176920C6}">
      <dgm:prSet/>
      <dgm:spPr/>
      <dgm:t>
        <a:bodyPr/>
        <a:lstStyle/>
        <a:p>
          <a:endParaRPr lang="en-US"/>
        </a:p>
      </dgm:t>
    </dgm:pt>
    <dgm:pt modelId="{CB54CBE4-4099-44CF-9841-5FFAC24DCA89}">
      <dgm:prSet/>
      <dgm:spPr/>
      <dgm:t>
        <a:bodyPr/>
        <a:lstStyle/>
        <a:p>
          <a:r>
            <a:rPr lang="tr-TR" sz="2600" b="1" dirty="0">
              <a:cs typeface="Calibri Light"/>
            </a:rPr>
            <a:t>Optik-Kırmızı ötesi </a:t>
          </a:r>
          <a:r>
            <a:rPr lang="tr-TR" sz="2600" dirty="0">
              <a:cs typeface="Calibri Light"/>
            </a:rPr>
            <a:t>gözlem </a:t>
          </a:r>
          <a:r>
            <a:rPr lang="tr-TR" sz="2600" dirty="0"/>
            <a:t>gecelerini belirlemek.</a:t>
          </a:r>
          <a:endParaRPr lang="en-US" sz="2600" dirty="0"/>
        </a:p>
      </dgm:t>
    </dgm:pt>
    <dgm:pt modelId="{859D28C4-23B6-420E-B8F5-830238021180}" type="parTrans" cxnId="{2DC88A26-FC26-4E65-8052-C4E18675F620}">
      <dgm:prSet/>
      <dgm:spPr/>
      <dgm:t>
        <a:bodyPr/>
        <a:lstStyle/>
        <a:p>
          <a:endParaRPr lang="en-US"/>
        </a:p>
      </dgm:t>
    </dgm:pt>
    <dgm:pt modelId="{EF060338-9601-4BE4-9356-4ACA665217E5}" type="sibTrans" cxnId="{2DC88A26-FC26-4E65-8052-C4E18675F620}">
      <dgm:prSet/>
      <dgm:spPr/>
      <dgm:t>
        <a:bodyPr/>
        <a:lstStyle/>
        <a:p>
          <a:endParaRPr lang="en-US"/>
        </a:p>
      </dgm:t>
    </dgm:pt>
    <dgm:pt modelId="{0D2672A4-0140-45AD-AB49-74B7D26073D3}">
      <dgm:prSet/>
      <dgm:spPr/>
      <dgm:t>
        <a:bodyPr/>
        <a:lstStyle/>
        <a:p>
          <a:r>
            <a:rPr lang="tr-TR" sz="2600" b="1" dirty="0">
              <a:cs typeface="Calibri Light"/>
            </a:rPr>
            <a:t>Bulut kapalılığı;</a:t>
          </a:r>
          <a:r>
            <a:rPr lang="tr-TR" sz="2600" dirty="0">
              <a:cs typeface="Calibri Light"/>
            </a:rPr>
            <a:t> </a:t>
          </a:r>
          <a:r>
            <a:rPr lang="tr-TR" sz="2600" dirty="0"/>
            <a:t>atmosferimiz için açık/kapalı indeksi oluşturmak</a:t>
          </a:r>
          <a:endParaRPr lang="en-US" dirty="0">
            <a:cs typeface="Calibri Light"/>
          </a:endParaRPr>
        </a:p>
      </dgm:t>
    </dgm:pt>
    <dgm:pt modelId="{0E04FEF7-4DB2-41C0-B5F7-2AFC48F534D2}" type="parTrans" cxnId="{F0C998A1-7C34-491F-95D2-09BCC2548A31}">
      <dgm:prSet/>
      <dgm:spPr/>
    </dgm:pt>
    <dgm:pt modelId="{04C22C4E-7A4D-4F14-AD79-680F4D30F139}" type="sibTrans" cxnId="{F0C998A1-7C34-491F-95D2-09BCC2548A31}">
      <dgm:prSet/>
      <dgm:spPr/>
    </dgm:pt>
    <dgm:pt modelId="{759E6E78-38B2-4777-A849-5C69CE566772}" type="pres">
      <dgm:prSet presAssocID="{FA2FB5B3-4FAA-4F20-AE2C-41E9AAB82135}" presName="vert0" presStyleCnt="0">
        <dgm:presLayoutVars>
          <dgm:dir/>
          <dgm:animOne val="branch"/>
          <dgm:animLvl val="lvl"/>
        </dgm:presLayoutVars>
      </dgm:prSet>
      <dgm:spPr/>
      <dgm:t>
        <a:bodyPr/>
        <a:lstStyle/>
        <a:p>
          <a:endParaRPr lang="en-US"/>
        </a:p>
      </dgm:t>
    </dgm:pt>
    <dgm:pt modelId="{7638C5F6-9480-48E3-B8CC-0C511DE2C664}" type="pres">
      <dgm:prSet presAssocID="{0C6BDC92-00DE-4545-9719-69FFE3EF1811}" presName="thickLine" presStyleLbl="alignNode1" presStyleIdx="0" presStyleCnt="1"/>
      <dgm:spPr/>
    </dgm:pt>
    <dgm:pt modelId="{D413FED1-723A-438D-8B4B-D68B8E466A04}" type="pres">
      <dgm:prSet presAssocID="{0C6BDC92-00DE-4545-9719-69FFE3EF1811}" presName="horz1" presStyleCnt="0"/>
      <dgm:spPr/>
    </dgm:pt>
    <dgm:pt modelId="{1FBB71F3-B088-47B7-92D0-409A584CE366}" type="pres">
      <dgm:prSet presAssocID="{0C6BDC92-00DE-4545-9719-69FFE3EF1811}" presName="tx1" presStyleLbl="revTx" presStyleIdx="0" presStyleCnt="5"/>
      <dgm:spPr/>
      <dgm:t>
        <a:bodyPr/>
        <a:lstStyle/>
        <a:p>
          <a:endParaRPr lang="en-US"/>
        </a:p>
      </dgm:t>
    </dgm:pt>
    <dgm:pt modelId="{1C52A8E3-51BF-4A51-BF9C-A417B41FE3AE}" type="pres">
      <dgm:prSet presAssocID="{0C6BDC92-00DE-4545-9719-69FFE3EF1811}" presName="vert1" presStyleCnt="0"/>
      <dgm:spPr/>
    </dgm:pt>
    <dgm:pt modelId="{5A6DEDDC-9F84-461B-9FF9-BAAACD18EEA2}" type="pres">
      <dgm:prSet presAssocID="{0D2672A4-0140-45AD-AB49-74B7D26073D3}" presName="vertSpace2a" presStyleCnt="0"/>
      <dgm:spPr/>
    </dgm:pt>
    <dgm:pt modelId="{7EAAD551-A365-4B83-94DA-DBBB590350D5}" type="pres">
      <dgm:prSet presAssocID="{0D2672A4-0140-45AD-AB49-74B7D26073D3}" presName="horz2" presStyleCnt="0"/>
      <dgm:spPr/>
    </dgm:pt>
    <dgm:pt modelId="{067030A5-D50F-420A-BB50-DC935266F4C3}" type="pres">
      <dgm:prSet presAssocID="{0D2672A4-0140-45AD-AB49-74B7D26073D3}" presName="horzSpace2" presStyleCnt="0"/>
      <dgm:spPr/>
    </dgm:pt>
    <dgm:pt modelId="{BBDDAD50-4147-48C8-BC9E-80D07D9E9453}" type="pres">
      <dgm:prSet presAssocID="{0D2672A4-0140-45AD-AB49-74B7D26073D3}" presName="tx2" presStyleLbl="revTx" presStyleIdx="1" presStyleCnt="5"/>
      <dgm:spPr/>
      <dgm:t>
        <a:bodyPr/>
        <a:lstStyle/>
        <a:p>
          <a:endParaRPr lang="en-US"/>
        </a:p>
      </dgm:t>
    </dgm:pt>
    <dgm:pt modelId="{AA12C333-DEF7-4D3B-BF67-8F103278086D}" type="pres">
      <dgm:prSet presAssocID="{0D2672A4-0140-45AD-AB49-74B7D26073D3}" presName="vert2" presStyleCnt="0"/>
      <dgm:spPr/>
    </dgm:pt>
    <dgm:pt modelId="{5722B265-6C05-4D57-A46B-A24C75864D28}" type="pres">
      <dgm:prSet presAssocID="{0D2672A4-0140-45AD-AB49-74B7D26073D3}" presName="thinLine2b" presStyleLbl="callout" presStyleIdx="0" presStyleCnt="4"/>
      <dgm:spPr/>
    </dgm:pt>
    <dgm:pt modelId="{AEBB87A4-086E-4B84-A8CA-E7D2ACCFDC3E}" type="pres">
      <dgm:prSet presAssocID="{0D2672A4-0140-45AD-AB49-74B7D26073D3}" presName="vertSpace2b" presStyleCnt="0"/>
      <dgm:spPr/>
    </dgm:pt>
    <dgm:pt modelId="{9C15C110-A022-4F03-B02D-BB30282ABE76}" type="pres">
      <dgm:prSet presAssocID="{68EE6DF6-F80E-4494-9B14-C6F69342A0F0}" presName="horz2" presStyleCnt="0"/>
      <dgm:spPr/>
    </dgm:pt>
    <dgm:pt modelId="{B55137AE-379A-4336-9EB1-447BAB7BC90E}" type="pres">
      <dgm:prSet presAssocID="{68EE6DF6-F80E-4494-9B14-C6F69342A0F0}" presName="horzSpace2" presStyleCnt="0"/>
      <dgm:spPr/>
    </dgm:pt>
    <dgm:pt modelId="{EFFAE9F5-7462-42FC-8789-2DA500DBE639}" type="pres">
      <dgm:prSet presAssocID="{68EE6DF6-F80E-4494-9B14-C6F69342A0F0}" presName="tx2" presStyleLbl="revTx" presStyleIdx="2" presStyleCnt="5"/>
      <dgm:spPr/>
      <dgm:t>
        <a:bodyPr/>
        <a:lstStyle/>
        <a:p>
          <a:endParaRPr lang="en-US"/>
        </a:p>
      </dgm:t>
    </dgm:pt>
    <dgm:pt modelId="{F2C5F9A9-6941-4B49-9A9A-B60C064F0E32}" type="pres">
      <dgm:prSet presAssocID="{68EE6DF6-F80E-4494-9B14-C6F69342A0F0}" presName="vert2" presStyleCnt="0"/>
      <dgm:spPr/>
    </dgm:pt>
    <dgm:pt modelId="{B731E782-14E3-4692-B8B2-C42BA763F01C}" type="pres">
      <dgm:prSet presAssocID="{68EE6DF6-F80E-4494-9B14-C6F69342A0F0}" presName="thinLine2b" presStyleLbl="callout" presStyleIdx="1" presStyleCnt="4"/>
      <dgm:spPr/>
    </dgm:pt>
    <dgm:pt modelId="{9341F09D-DB63-4E83-885D-23DA3120DC71}" type="pres">
      <dgm:prSet presAssocID="{68EE6DF6-F80E-4494-9B14-C6F69342A0F0}" presName="vertSpace2b" presStyleCnt="0"/>
      <dgm:spPr/>
    </dgm:pt>
    <dgm:pt modelId="{6063EA1F-CE8C-4875-B740-FB6AAF135AE4}" type="pres">
      <dgm:prSet presAssocID="{16F64155-F30A-47A9-9A2D-E6EAF8A0A956}" presName="horz2" presStyleCnt="0"/>
      <dgm:spPr/>
    </dgm:pt>
    <dgm:pt modelId="{5A128F23-001D-4520-81B5-AAD31F45B077}" type="pres">
      <dgm:prSet presAssocID="{16F64155-F30A-47A9-9A2D-E6EAF8A0A956}" presName="horzSpace2" presStyleCnt="0"/>
      <dgm:spPr/>
    </dgm:pt>
    <dgm:pt modelId="{2FBE8BC7-C8EC-4D87-B7AF-38B736C879AE}" type="pres">
      <dgm:prSet presAssocID="{16F64155-F30A-47A9-9A2D-E6EAF8A0A956}" presName="tx2" presStyleLbl="revTx" presStyleIdx="3" presStyleCnt="5"/>
      <dgm:spPr/>
      <dgm:t>
        <a:bodyPr/>
        <a:lstStyle/>
        <a:p>
          <a:endParaRPr lang="en-US"/>
        </a:p>
      </dgm:t>
    </dgm:pt>
    <dgm:pt modelId="{35F24029-D36F-47C0-8D0D-C6571AC0D266}" type="pres">
      <dgm:prSet presAssocID="{16F64155-F30A-47A9-9A2D-E6EAF8A0A956}" presName="vert2" presStyleCnt="0"/>
      <dgm:spPr/>
    </dgm:pt>
    <dgm:pt modelId="{01B1B765-A5EE-4B9D-9564-8E649CC8AF4E}" type="pres">
      <dgm:prSet presAssocID="{16F64155-F30A-47A9-9A2D-E6EAF8A0A956}" presName="thinLine2b" presStyleLbl="callout" presStyleIdx="2" presStyleCnt="4"/>
      <dgm:spPr/>
    </dgm:pt>
    <dgm:pt modelId="{99DB89B5-3F1F-4C88-8113-745E47A04DA1}" type="pres">
      <dgm:prSet presAssocID="{16F64155-F30A-47A9-9A2D-E6EAF8A0A956}" presName="vertSpace2b" presStyleCnt="0"/>
      <dgm:spPr/>
    </dgm:pt>
    <dgm:pt modelId="{3F94C238-D94B-43BE-8576-FE165B0FE2A5}" type="pres">
      <dgm:prSet presAssocID="{CB54CBE4-4099-44CF-9841-5FFAC24DCA89}" presName="horz2" presStyleCnt="0"/>
      <dgm:spPr/>
    </dgm:pt>
    <dgm:pt modelId="{1E4E0840-9A5D-4C02-B8F9-D74EA859BE87}" type="pres">
      <dgm:prSet presAssocID="{CB54CBE4-4099-44CF-9841-5FFAC24DCA89}" presName="horzSpace2" presStyleCnt="0"/>
      <dgm:spPr/>
    </dgm:pt>
    <dgm:pt modelId="{2F3442AB-2853-47CE-A8BF-95524A2052FC}" type="pres">
      <dgm:prSet presAssocID="{CB54CBE4-4099-44CF-9841-5FFAC24DCA89}" presName="tx2" presStyleLbl="revTx" presStyleIdx="4" presStyleCnt="5"/>
      <dgm:spPr/>
      <dgm:t>
        <a:bodyPr/>
        <a:lstStyle/>
        <a:p>
          <a:endParaRPr lang="en-US"/>
        </a:p>
      </dgm:t>
    </dgm:pt>
    <dgm:pt modelId="{100422BE-7369-4A62-ADDA-77E1ADDDE292}" type="pres">
      <dgm:prSet presAssocID="{CB54CBE4-4099-44CF-9841-5FFAC24DCA89}" presName="vert2" presStyleCnt="0"/>
      <dgm:spPr/>
    </dgm:pt>
    <dgm:pt modelId="{7AAD6B3E-FAC0-4D96-9A17-74C903F76C9F}" type="pres">
      <dgm:prSet presAssocID="{CB54CBE4-4099-44CF-9841-5FFAC24DCA89}" presName="thinLine2b" presStyleLbl="callout" presStyleIdx="3" presStyleCnt="4"/>
      <dgm:spPr/>
    </dgm:pt>
    <dgm:pt modelId="{233C0F66-26D2-4B9D-8808-38D3E5EB1B87}" type="pres">
      <dgm:prSet presAssocID="{CB54CBE4-4099-44CF-9841-5FFAC24DCA89}" presName="vertSpace2b" presStyleCnt="0"/>
      <dgm:spPr/>
    </dgm:pt>
  </dgm:ptLst>
  <dgm:cxnLst>
    <dgm:cxn modelId="{AE1D4E99-BECE-4771-9A4A-0E351B3164EA}" type="presOf" srcId="{CB54CBE4-4099-44CF-9841-5FFAC24DCA89}" destId="{2F3442AB-2853-47CE-A8BF-95524A2052FC}" srcOrd="0" destOrd="0" presId="urn:microsoft.com/office/officeart/2008/layout/LinedList"/>
    <dgm:cxn modelId="{2975455F-E88F-420E-98FD-E505F1F50824}" type="presOf" srcId="{FA2FB5B3-4FAA-4F20-AE2C-41E9AAB82135}" destId="{759E6E78-38B2-4777-A849-5C69CE566772}" srcOrd="0" destOrd="0" presId="urn:microsoft.com/office/officeart/2008/layout/LinedList"/>
    <dgm:cxn modelId="{BDD0E629-8B34-4A27-9932-6DE622C25458}" type="presOf" srcId="{0C6BDC92-00DE-4545-9719-69FFE3EF1811}" destId="{1FBB71F3-B088-47B7-92D0-409A584CE366}" srcOrd="0" destOrd="0" presId="urn:microsoft.com/office/officeart/2008/layout/LinedList"/>
    <dgm:cxn modelId="{3FC3D886-D76C-4C10-9EF7-0F21E89797B8}" type="presOf" srcId="{68EE6DF6-F80E-4494-9B14-C6F69342A0F0}" destId="{EFFAE9F5-7462-42FC-8789-2DA500DBE639}" srcOrd="0" destOrd="0" presId="urn:microsoft.com/office/officeart/2008/layout/LinedList"/>
    <dgm:cxn modelId="{70986B08-ACDE-49BD-9DE8-79E13D642645}" type="presOf" srcId="{16F64155-F30A-47A9-9A2D-E6EAF8A0A956}" destId="{2FBE8BC7-C8EC-4D87-B7AF-38B736C879AE}" srcOrd="0" destOrd="0" presId="urn:microsoft.com/office/officeart/2008/layout/LinedList"/>
    <dgm:cxn modelId="{BD12A722-A87A-494F-AB60-7972176920C6}" srcId="{0C6BDC92-00DE-4545-9719-69FFE3EF1811}" destId="{16F64155-F30A-47A9-9A2D-E6EAF8A0A956}" srcOrd="2" destOrd="0" parTransId="{C5BED793-2EB9-402B-9EB3-88C1075D90A9}" sibTransId="{D5667AED-38F2-49F7-A836-04A6218693B3}"/>
    <dgm:cxn modelId="{72638D30-452D-4F78-930C-04CD9F9FCE61}" srcId="{0C6BDC92-00DE-4545-9719-69FFE3EF1811}" destId="{68EE6DF6-F80E-4494-9B14-C6F69342A0F0}" srcOrd="1" destOrd="0" parTransId="{59AD0B72-41C1-4BFB-B905-46ECFDA6D27F}" sibTransId="{24843D1F-3855-4D07-AB5C-98A8436DF6F1}"/>
    <dgm:cxn modelId="{2D8FFF9B-244B-4DB7-B8C6-A73B1DFA80DF}" type="presOf" srcId="{0D2672A4-0140-45AD-AB49-74B7D26073D3}" destId="{BBDDAD50-4147-48C8-BC9E-80D07D9E9453}" srcOrd="0" destOrd="0" presId="urn:microsoft.com/office/officeart/2008/layout/LinedList"/>
    <dgm:cxn modelId="{2DC88A26-FC26-4E65-8052-C4E18675F620}" srcId="{0C6BDC92-00DE-4545-9719-69FFE3EF1811}" destId="{CB54CBE4-4099-44CF-9841-5FFAC24DCA89}" srcOrd="3" destOrd="0" parTransId="{859D28C4-23B6-420E-B8F5-830238021180}" sibTransId="{EF060338-9601-4BE4-9356-4ACA665217E5}"/>
    <dgm:cxn modelId="{F0C998A1-7C34-491F-95D2-09BCC2548A31}" srcId="{0C6BDC92-00DE-4545-9719-69FFE3EF1811}" destId="{0D2672A4-0140-45AD-AB49-74B7D26073D3}" srcOrd="0" destOrd="0" parTransId="{0E04FEF7-4DB2-41C0-B5F7-2AFC48F534D2}" sibTransId="{04C22C4E-7A4D-4F14-AD79-680F4D30F139}"/>
    <dgm:cxn modelId="{4960CD07-6A48-4103-BE32-BEF09F0F4445}" srcId="{FA2FB5B3-4FAA-4F20-AE2C-41E9AAB82135}" destId="{0C6BDC92-00DE-4545-9719-69FFE3EF1811}" srcOrd="0" destOrd="0" parTransId="{4B3911DB-2223-4FD3-A4C7-A7441486B556}" sibTransId="{03B7FDC5-6ACF-4296-BE43-99D7F3B17879}"/>
    <dgm:cxn modelId="{312F9BEA-B57D-41BA-9950-BCFAC91D73BE}" type="presParOf" srcId="{759E6E78-38B2-4777-A849-5C69CE566772}" destId="{7638C5F6-9480-48E3-B8CC-0C511DE2C664}" srcOrd="0" destOrd="0" presId="urn:microsoft.com/office/officeart/2008/layout/LinedList"/>
    <dgm:cxn modelId="{70D7A2D6-57CF-4FCB-A7F4-3F731822AC71}" type="presParOf" srcId="{759E6E78-38B2-4777-A849-5C69CE566772}" destId="{D413FED1-723A-438D-8B4B-D68B8E466A04}" srcOrd="1" destOrd="0" presId="urn:microsoft.com/office/officeart/2008/layout/LinedList"/>
    <dgm:cxn modelId="{FA5C08B4-6DC2-472E-AC7D-7D74AC9D21F0}" type="presParOf" srcId="{D413FED1-723A-438D-8B4B-D68B8E466A04}" destId="{1FBB71F3-B088-47B7-92D0-409A584CE366}" srcOrd="0" destOrd="0" presId="urn:microsoft.com/office/officeart/2008/layout/LinedList"/>
    <dgm:cxn modelId="{3EBB3E29-00A0-43A4-9994-C296019BFE6A}" type="presParOf" srcId="{D413FED1-723A-438D-8B4B-D68B8E466A04}" destId="{1C52A8E3-51BF-4A51-BF9C-A417B41FE3AE}" srcOrd="1" destOrd="0" presId="urn:microsoft.com/office/officeart/2008/layout/LinedList"/>
    <dgm:cxn modelId="{40257786-BBD4-4C9D-99AA-83D0C573C419}" type="presParOf" srcId="{1C52A8E3-51BF-4A51-BF9C-A417B41FE3AE}" destId="{5A6DEDDC-9F84-461B-9FF9-BAAACD18EEA2}" srcOrd="0" destOrd="0" presId="urn:microsoft.com/office/officeart/2008/layout/LinedList"/>
    <dgm:cxn modelId="{23B6F4C7-3183-4968-B891-06C6A7524CFD}" type="presParOf" srcId="{1C52A8E3-51BF-4A51-BF9C-A417B41FE3AE}" destId="{7EAAD551-A365-4B83-94DA-DBBB590350D5}" srcOrd="1" destOrd="0" presId="urn:microsoft.com/office/officeart/2008/layout/LinedList"/>
    <dgm:cxn modelId="{4569653C-7256-45E4-875F-A0FC8721CD69}" type="presParOf" srcId="{7EAAD551-A365-4B83-94DA-DBBB590350D5}" destId="{067030A5-D50F-420A-BB50-DC935266F4C3}" srcOrd="0" destOrd="0" presId="urn:microsoft.com/office/officeart/2008/layout/LinedList"/>
    <dgm:cxn modelId="{12DD3681-A179-413A-9E2E-02A51C5F2020}" type="presParOf" srcId="{7EAAD551-A365-4B83-94DA-DBBB590350D5}" destId="{BBDDAD50-4147-48C8-BC9E-80D07D9E9453}" srcOrd="1" destOrd="0" presId="urn:microsoft.com/office/officeart/2008/layout/LinedList"/>
    <dgm:cxn modelId="{B5704BED-DCF6-4B77-807A-357F9D064590}" type="presParOf" srcId="{7EAAD551-A365-4B83-94DA-DBBB590350D5}" destId="{AA12C333-DEF7-4D3B-BF67-8F103278086D}" srcOrd="2" destOrd="0" presId="urn:microsoft.com/office/officeart/2008/layout/LinedList"/>
    <dgm:cxn modelId="{825EEF4E-083C-4DD6-87CC-4784B00A29D8}" type="presParOf" srcId="{1C52A8E3-51BF-4A51-BF9C-A417B41FE3AE}" destId="{5722B265-6C05-4D57-A46B-A24C75864D28}" srcOrd="2" destOrd="0" presId="urn:microsoft.com/office/officeart/2008/layout/LinedList"/>
    <dgm:cxn modelId="{AAED27A3-76A2-4A0E-B6F5-556127FC8588}" type="presParOf" srcId="{1C52A8E3-51BF-4A51-BF9C-A417B41FE3AE}" destId="{AEBB87A4-086E-4B84-A8CA-E7D2ACCFDC3E}" srcOrd="3" destOrd="0" presId="urn:microsoft.com/office/officeart/2008/layout/LinedList"/>
    <dgm:cxn modelId="{D22669DA-A1FE-4823-BC43-B67D10F49967}" type="presParOf" srcId="{1C52A8E3-51BF-4A51-BF9C-A417B41FE3AE}" destId="{9C15C110-A022-4F03-B02D-BB30282ABE76}" srcOrd="4" destOrd="0" presId="urn:microsoft.com/office/officeart/2008/layout/LinedList"/>
    <dgm:cxn modelId="{B3475231-401E-4E30-92EE-2C2E136F7EB0}" type="presParOf" srcId="{9C15C110-A022-4F03-B02D-BB30282ABE76}" destId="{B55137AE-379A-4336-9EB1-447BAB7BC90E}" srcOrd="0" destOrd="0" presId="urn:microsoft.com/office/officeart/2008/layout/LinedList"/>
    <dgm:cxn modelId="{E1C297A6-8A00-4561-A3EB-B10137B6256C}" type="presParOf" srcId="{9C15C110-A022-4F03-B02D-BB30282ABE76}" destId="{EFFAE9F5-7462-42FC-8789-2DA500DBE639}" srcOrd="1" destOrd="0" presId="urn:microsoft.com/office/officeart/2008/layout/LinedList"/>
    <dgm:cxn modelId="{0EE4B9F4-F16A-4BAE-9266-3A83BBE5EF07}" type="presParOf" srcId="{9C15C110-A022-4F03-B02D-BB30282ABE76}" destId="{F2C5F9A9-6941-4B49-9A9A-B60C064F0E32}" srcOrd="2" destOrd="0" presId="urn:microsoft.com/office/officeart/2008/layout/LinedList"/>
    <dgm:cxn modelId="{289779AF-EDF8-48EC-9836-E471452FA759}" type="presParOf" srcId="{1C52A8E3-51BF-4A51-BF9C-A417B41FE3AE}" destId="{B731E782-14E3-4692-B8B2-C42BA763F01C}" srcOrd="5" destOrd="0" presId="urn:microsoft.com/office/officeart/2008/layout/LinedList"/>
    <dgm:cxn modelId="{6D7D7ECB-0018-42B0-83D2-A07E442E110E}" type="presParOf" srcId="{1C52A8E3-51BF-4A51-BF9C-A417B41FE3AE}" destId="{9341F09D-DB63-4E83-885D-23DA3120DC71}" srcOrd="6" destOrd="0" presId="urn:microsoft.com/office/officeart/2008/layout/LinedList"/>
    <dgm:cxn modelId="{949D18C5-F57D-4AC8-A878-6ACDB92E7AAD}" type="presParOf" srcId="{1C52A8E3-51BF-4A51-BF9C-A417B41FE3AE}" destId="{6063EA1F-CE8C-4875-B740-FB6AAF135AE4}" srcOrd="7" destOrd="0" presId="urn:microsoft.com/office/officeart/2008/layout/LinedList"/>
    <dgm:cxn modelId="{D0650C0E-397E-4209-82C5-8CDC090FCC8F}" type="presParOf" srcId="{6063EA1F-CE8C-4875-B740-FB6AAF135AE4}" destId="{5A128F23-001D-4520-81B5-AAD31F45B077}" srcOrd="0" destOrd="0" presId="urn:microsoft.com/office/officeart/2008/layout/LinedList"/>
    <dgm:cxn modelId="{09CA710F-1656-4B81-9E3B-5CCBC413E0E3}" type="presParOf" srcId="{6063EA1F-CE8C-4875-B740-FB6AAF135AE4}" destId="{2FBE8BC7-C8EC-4D87-B7AF-38B736C879AE}" srcOrd="1" destOrd="0" presId="urn:microsoft.com/office/officeart/2008/layout/LinedList"/>
    <dgm:cxn modelId="{EF68904A-0BC0-4140-9FE8-000C9C7B143D}" type="presParOf" srcId="{6063EA1F-CE8C-4875-B740-FB6AAF135AE4}" destId="{35F24029-D36F-47C0-8D0D-C6571AC0D266}" srcOrd="2" destOrd="0" presId="urn:microsoft.com/office/officeart/2008/layout/LinedList"/>
    <dgm:cxn modelId="{8DEB609A-FDC6-42CE-8440-A4DE5F7D6CA9}" type="presParOf" srcId="{1C52A8E3-51BF-4A51-BF9C-A417B41FE3AE}" destId="{01B1B765-A5EE-4B9D-9564-8E649CC8AF4E}" srcOrd="8" destOrd="0" presId="urn:microsoft.com/office/officeart/2008/layout/LinedList"/>
    <dgm:cxn modelId="{29111454-4CA6-455F-90D6-F856B28C814B}" type="presParOf" srcId="{1C52A8E3-51BF-4A51-BF9C-A417B41FE3AE}" destId="{99DB89B5-3F1F-4C88-8113-745E47A04DA1}" srcOrd="9" destOrd="0" presId="urn:microsoft.com/office/officeart/2008/layout/LinedList"/>
    <dgm:cxn modelId="{BE70E9D5-DDFA-4E39-9B74-EDA29FB0A724}" type="presParOf" srcId="{1C52A8E3-51BF-4A51-BF9C-A417B41FE3AE}" destId="{3F94C238-D94B-43BE-8576-FE165B0FE2A5}" srcOrd="10" destOrd="0" presId="urn:microsoft.com/office/officeart/2008/layout/LinedList"/>
    <dgm:cxn modelId="{A5AED8DC-2411-4798-AD56-8B438767F032}" type="presParOf" srcId="{3F94C238-D94B-43BE-8576-FE165B0FE2A5}" destId="{1E4E0840-9A5D-4C02-B8F9-D74EA859BE87}" srcOrd="0" destOrd="0" presId="urn:microsoft.com/office/officeart/2008/layout/LinedList"/>
    <dgm:cxn modelId="{D6455DF0-D83C-41B8-8FA1-6B17010898C5}" type="presParOf" srcId="{3F94C238-D94B-43BE-8576-FE165B0FE2A5}" destId="{2F3442AB-2853-47CE-A8BF-95524A2052FC}" srcOrd="1" destOrd="0" presId="urn:microsoft.com/office/officeart/2008/layout/LinedList"/>
    <dgm:cxn modelId="{DCE7264E-BC1A-449D-9D44-D579AE70C978}" type="presParOf" srcId="{3F94C238-D94B-43BE-8576-FE165B0FE2A5}" destId="{100422BE-7369-4A62-ADDA-77E1ADDDE292}" srcOrd="2" destOrd="0" presId="urn:microsoft.com/office/officeart/2008/layout/LinedList"/>
    <dgm:cxn modelId="{8B7B44EE-7A6F-47BD-B40F-BECE284AA9F0}" type="presParOf" srcId="{1C52A8E3-51BF-4A51-BF9C-A417B41FE3AE}" destId="{7AAD6B3E-FAC0-4D96-9A17-74C903F76C9F}" srcOrd="11" destOrd="0" presId="urn:microsoft.com/office/officeart/2008/layout/LinedList"/>
    <dgm:cxn modelId="{96B36520-F062-473E-B531-AD425507EDA8}" type="presParOf" srcId="{1C52A8E3-51BF-4A51-BF9C-A417B41FE3AE}" destId="{233C0F66-26D2-4B9D-8808-38D3E5EB1B87}"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85168-0AB1-4DF0-9726-15DA623E96D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390833A-592D-40F7-9D21-5A9ECBF30283}">
      <dgm:prSet/>
      <dgm:spPr/>
      <dgm:t>
        <a:bodyPr/>
        <a:lstStyle/>
        <a:p>
          <a:r>
            <a:rPr lang="tr-TR" dirty="0"/>
            <a:t>CM ve CT görüntülerinden atmosferimiz için açık/kapalı indeksi oluşturulacaktır.</a:t>
          </a:r>
          <a:endParaRPr lang="en-US" dirty="0"/>
        </a:p>
      </dgm:t>
    </dgm:pt>
    <dgm:pt modelId="{5DC43E31-6DDB-40D7-9F26-E556137B5EEB}" type="parTrans" cxnId="{59FEA11C-B55A-4307-8CC4-C1C3A5158A08}">
      <dgm:prSet/>
      <dgm:spPr/>
      <dgm:t>
        <a:bodyPr/>
        <a:lstStyle/>
        <a:p>
          <a:endParaRPr lang="en-US"/>
        </a:p>
      </dgm:t>
    </dgm:pt>
    <dgm:pt modelId="{CBD00840-D3A6-4827-BB74-8EC1D2D13407}" type="sibTrans" cxnId="{59FEA11C-B55A-4307-8CC4-C1C3A5158A08}">
      <dgm:prSet/>
      <dgm:spPr/>
      <dgm:t>
        <a:bodyPr/>
        <a:lstStyle/>
        <a:p>
          <a:endParaRPr lang="en-US"/>
        </a:p>
      </dgm:t>
    </dgm:pt>
    <dgm:pt modelId="{D0E5903E-86B6-4C42-BFB3-5FDA8935F6E6}">
      <dgm:prSet/>
      <dgm:spPr/>
      <dgm:t>
        <a:bodyPr/>
        <a:lstStyle/>
        <a:p>
          <a:r>
            <a:rPr lang="tr-TR" dirty="0"/>
            <a:t>METEOSAT termal kanal verilerinden ve </a:t>
          </a:r>
          <a:r>
            <a:rPr lang="tr-TR" dirty="0" err="1"/>
            <a:t>Ravinsonde</a:t>
          </a:r>
          <a:r>
            <a:rPr lang="tr-TR" dirty="0"/>
            <a:t> rasatlarından PWV üretilecektir.</a:t>
          </a:r>
          <a:endParaRPr lang="en-US" dirty="0"/>
        </a:p>
      </dgm:t>
    </dgm:pt>
    <dgm:pt modelId="{0AAF4347-8C9D-435B-9C67-012108190E1E}" type="parTrans" cxnId="{3E1B269E-6F1A-4145-8D2D-1AFFA5AEB8DB}">
      <dgm:prSet/>
      <dgm:spPr/>
      <dgm:t>
        <a:bodyPr/>
        <a:lstStyle/>
        <a:p>
          <a:endParaRPr lang="en-US"/>
        </a:p>
      </dgm:t>
    </dgm:pt>
    <dgm:pt modelId="{251A8408-00ED-45CF-A274-A5B077D3533D}" type="sibTrans" cxnId="{3E1B269E-6F1A-4145-8D2D-1AFFA5AEB8DB}">
      <dgm:prSet/>
      <dgm:spPr/>
      <dgm:t>
        <a:bodyPr/>
        <a:lstStyle/>
        <a:p>
          <a:endParaRPr lang="en-US"/>
        </a:p>
      </dgm:t>
    </dgm:pt>
    <dgm:pt modelId="{6758F288-D3E1-4BE7-A1C0-95272E62B68F}">
      <dgm:prSet/>
      <dgm:spPr/>
      <dgm:t>
        <a:bodyPr/>
        <a:lstStyle/>
        <a:p>
          <a:r>
            <a:rPr lang="tr-TR" dirty="0"/>
            <a:t>O</a:t>
          </a:r>
          <a:r>
            <a:rPr lang="tr-TR" baseline="-25000" dirty="0"/>
            <a:t>3</a:t>
          </a:r>
          <a:r>
            <a:rPr lang="tr-TR" dirty="0"/>
            <a:t>, H</a:t>
          </a:r>
          <a:r>
            <a:rPr lang="tr-TR" baseline="-25000" dirty="0"/>
            <a:t>2</a:t>
          </a:r>
          <a:r>
            <a:rPr lang="tr-TR" dirty="0"/>
            <a:t>O ve CO</a:t>
          </a:r>
          <a:r>
            <a:rPr lang="tr-TR" baseline="-25000" dirty="0"/>
            <a:t>2</a:t>
          </a:r>
          <a:r>
            <a:rPr lang="tr-TR" dirty="0"/>
            <a:t> uydu verilerinden (SEVIRI) tespiti yapılarak bu moleküllerin atmosferdeki alansal ve zamansal değişimi ile </a:t>
          </a:r>
          <a:r>
            <a:rPr lang="tr-TR" dirty="0" err="1"/>
            <a:t>AGK’ne</a:t>
          </a:r>
          <a:r>
            <a:rPr lang="tr-TR" dirty="0"/>
            <a:t> etkisi belirlenecektir.</a:t>
          </a:r>
          <a:endParaRPr lang="en-US" dirty="0"/>
        </a:p>
      </dgm:t>
    </dgm:pt>
    <dgm:pt modelId="{7046DB81-421F-48A1-97C7-9ABE8F246243}" type="parTrans" cxnId="{4FEA1DB0-E3FD-4989-91AE-2449F6B9293F}">
      <dgm:prSet/>
      <dgm:spPr/>
      <dgm:t>
        <a:bodyPr/>
        <a:lstStyle/>
        <a:p>
          <a:endParaRPr lang="en-US"/>
        </a:p>
      </dgm:t>
    </dgm:pt>
    <dgm:pt modelId="{1EFBF132-128C-4C90-8D86-8E1D98E796D4}" type="sibTrans" cxnId="{4FEA1DB0-E3FD-4989-91AE-2449F6B9293F}">
      <dgm:prSet/>
      <dgm:spPr/>
      <dgm:t>
        <a:bodyPr/>
        <a:lstStyle/>
        <a:p>
          <a:endParaRPr lang="en-US"/>
        </a:p>
      </dgm:t>
    </dgm:pt>
    <dgm:pt modelId="{A764C1AC-574E-4F3F-A6E6-F38893A13423}">
      <dgm:prSet/>
      <dgm:spPr/>
      <dgm:t>
        <a:bodyPr/>
        <a:lstStyle/>
        <a:p>
          <a:r>
            <a:rPr lang="tr-TR" dirty="0"/>
            <a:t>IR gözlem gecelerine yönelik ilk tespitler yapılacaktır.</a:t>
          </a:r>
          <a:endParaRPr lang="en-US" dirty="0"/>
        </a:p>
      </dgm:t>
    </dgm:pt>
    <dgm:pt modelId="{790BA4FC-489E-494F-A5C1-AC0720CD8D1B}" type="parTrans" cxnId="{04D5FFD7-90BE-4B94-A8CD-5B6BDD288CC1}">
      <dgm:prSet/>
      <dgm:spPr/>
      <dgm:t>
        <a:bodyPr/>
        <a:lstStyle/>
        <a:p>
          <a:endParaRPr lang="en-US"/>
        </a:p>
      </dgm:t>
    </dgm:pt>
    <dgm:pt modelId="{611CE2CA-7160-4E71-BBF5-64A45514C343}" type="sibTrans" cxnId="{04D5FFD7-90BE-4B94-A8CD-5B6BDD288CC1}">
      <dgm:prSet/>
      <dgm:spPr/>
      <dgm:t>
        <a:bodyPr/>
        <a:lstStyle/>
        <a:p>
          <a:endParaRPr lang="en-US"/>
        </a:p>
      </dgm:t>
    </dgm:pt>
    <dgm:pt modelId="{574BCF2D-E1FE-4D96-A47B-8D12E685754B}">
      <dgm:prSet/>
      <dgm:spPr/>
      <dgm:t>
        <a:bodyPr/>
        <a:lstStyle/>
        <a:p>
          <a:r>
            <a:rPr lang="tr-TR" dirty="0">
              <a:cs typeface="Calibri Light"/>
            </a:rPr>
            <a:t>Anlık AGK belirlenecek.</a:t>
          </a:r>
        </a:p>
      </dgm:t>
    </dgm:pt>
    <dgm:pt modelId="{CF5E909C-A360-4BFE-B316-95DC5E0E8459}" type="parTrans" cxnId="{6357AFFC-5D73-403A-A865-E53C6745277A}">
      <dgm:prSet/>
      <dgm:spPr/>
    </dgm:pt>
    <dgm:pt modelId="{DB757B1E-343E-4E06-B7C8-FAFCE1675A07}" type="sibTrans" cxnId="{6357AFFC-5D73-403A-A865-E53C6745277A}">
      <dgm:prSet/>
      <dgm:spPr/>
    </dgm:pt>
    <dgm:pt modelId="{36EE830B-D056-4C6A-8E2B-CEA1B91CF75C}" type="pres">
      <dgm:prSet presAssocID="{30585168-0AB1-4DF0-9726-15DA623E96D3}" presName="linear" presStyleCnt="0">
        <dgm:presLayoutVars>
          <dgm:animLvl val="lvl"/>
          <dgm:resizeHandles val="exact"/>
        </dgm:presLayoutVars>
      </dgm:prSet>
      <dgm:spPr/>
      <dgm:t>
        <a:bodyPr/>
        <a:lstStyle/>
        <a:p>
          <a:endParaRPr lang="en-US"/>
        </a:p>
      </dgm:t>
    </dgm:pt>
    <dgm:pt modelId="{70F173DF-F8AE-4681-9B13-3DB7ABE7A65E}" type="pres">
      <dgm:prSet presAssocID="{4390833A-592D-40F7-9D21-5A9ECBF30283}" presName="parentText" presStyleLbl="node1" presStyleIdx="0" presStyleCnt="5">
        <dgm:presLayoutVars>
          <dgm:chMax val="0"/>
          <dgm:bulletEnabled val="1"/>
        </dgm:presLayoutVars>
      </dgm:prSet>
      <dgm:spPr/>
      <dgm:t>
        <a:bodyPr/>
        <a:lstStyle/>
        <a:p>
          <a:endParaRPr lang="en-US"/>
        </a:p>
      </dgm:t>
    </dgm:pt>
    <dgm:pt modelId="{88E20FDF-65A4-4A75-A6B3-00E39792A859}" type="pres">
      <dgm:prSet presAssocID="{CBD00840-D3A6-4827-BB74-8EC1D2D13407}" presName="spacer" presStyleCnt="0"/>
      <dgm:spPr/>
    </dgm:pt>
    <dgm:pt modelId="{C56344C1-214E-4AAE-94B3-8866D52AECE7}" type="pres">
      <dgm:prSet presAssocID="{D0E5903E-86B6-4C42-BFB3-5FDA8935F6E6}" presName="parentText" presStyleLbl="node1" presStyleIdx="1" presStyleCnt="5">
        <dgm:presLayoutVars>
          <dgm:chMax val="0"/>
          <dgm:bulletEnabled val="1"/>
        </dgm:presLayoutVars>
      </dgm:prSet>
      <dgm:spPr/>
      <dgm:t>
        <a:bodyPr/>
        <a:lstStyle/>
        <a:p>
          <a:endParaRPr lang="en-US"/>
        </a:p>
      </dgm:t>
    </dgm:pt>
    <dgm:pt modelId="{2AB99C88-C97E-4D84-B01F-1129183FEE66}" type="pres">
      <dgm:prSet presAssocID="{251A8408-00ED-45CF-A274-A5B077D3533D}" presName="spacer" presStyleCnt="0"/>
      <dgm:spPr/>
    </dgm:pt>
    <dgm:pt modelId="{D2D67DF0-34C0-4451-ADF5-9758C718381F}" type="pres">
      <dgm:prSet presAssocID="{6758F288-D3E1-4BE7-A1C0-95272E62B68F}" presName="parentText" presStyleLbl="node1" presStyleIdx="2" presStyleCnt="5">
        <dgm:presLayoutVars>
          <dgm:chMax val="0"/>
          <dgm:bulletEnabled val="1"/>
        </dgm:presLayoutVars>
      </dgm:prSet>
      <dgm:spPr/>
      <dgm:t>
        <a:bodyPr/>
        <a:lstStyle/>
        <a:p>
          <a:endParaRPr lang="en-US"/>
        </a:p>
      </dgm:t>
    </dgm:pt>
    <dgm:pt modelId="{486E2A35-1EA6-4AE0-8A01-C17CE5D192E5}" type="pres">
      <dgm:prSet presAssocID="{1EFBF132-128C-4C90-8D86-8E1D98E796D4}" presName="spacer" presStyleCnt="0"/>
      <dgm:spPr/>
    </dgm:pt>
    <dgm:pt modelId="{A62D29F7-65CF-4BBD-8F90-BB5CF1CD0DAF}" type="pres">
      <dgm:prSet presAssocID="{A764C1AC-574E-4F3F-A6E6-F38893A13423}" presName="parentText" presStyleLbl="node1" presStyleIdx="3" presStyleCnt="5">
        <dgm:presLayoutVars>
          <dgm:chMax val="0"/>
          <dgm:bulletEnabled val="1"/>
        </dgm:presLayoutVars>
      </dgm:prSet>
      <dgm:spPr/>
      <dgm:t>
        <a:bodyPr/>
        <a:lstStyle/>
        <a:p>
          <a:endParaRPr lang="en-US"/>
        </a:p>
      </dgm:t>
    </dgm:pt>
    <dgm:pt modelId="{AA090ADB-D084-4E42-8111-EED070DE402E}" type="pres">
      <dgm:prSet presAssocID="{611CE2CA-7160-4E71-BBF5-64A45514C343}" presName="spacer" presStyleCnt="0"/>
      <dgm:spPr/>
    </dgm:pt>
    <dgm:pt modelId="{FD53CEAA-D865-4082-A89B-AD128B49CFF9}" type="pres">
      <dgm:prSet presAssocID="{574BCF2D-E1FE-4D96-A47B-8D12E685754B}" presName="parentText" presStyleLbl="node1" presStyleIdx="4" presStyleCnt="5">
        <dgm:presLayoutVars>
          <dgm:chMax val="0"/>
          <dgm:bulletEnabled val="1"/>
        </dgm:presLayoutVars>
      </dgm:prSet>
      <dgm:spPr/>
      <dgm:t>
        <a:bodyPr/>
        <a:lstStyle/>
        <a:p>
          <a:endParaRPr lang="en-US"/>
        </a:p>
      </dgm:t>
    </dgm:pt>
  </dgm:ptLst>
  <dgm:cxnLst>
    <dgm:cxn modelId="{BF223B5C-B691-435F-8054-F2B67C4B2ACD}" type="presOf" srcId="{4390833A-592D-40F7-9D21-5A9ECBF30283}" destId="{70F173DF-F8AE-4681-9B13-3DB7ABE7A65E}" srcOrd="0" destOrd="0" presId="urn:microsoft.com/office/officeart/2005/8/layout/vList2"/>
    <dgm:cxn modelId="{CEAB727C-AE6A-4C0A-B2D8-7B1591396988}" type="presOf" srcId="{574BCF2D-E1FE-4D96-A47B-8D12E685754B}" destId="{FD53CEAA-D865-4082-A89B-AD128B49CFF9}" srcOrd="0" destOrd="0" presId="urn:microsoft.com/office/officeart/2005/8/layout/vList2"/>
    <dgm:cxn modelId="{04D5FFD7-90BE-4B94-A8CD-5B6BDD288CC1}" srcId="{30585168-0AB1-4DF0-9726-15DA623E96D3}" destId="{A764C1AC-574E-4F3F-A6E6-F38893A13423}" srcOrd="3" destOrd="0" parTransId="{790BA4FC-489E-494F-A5C1-AC0720CD8D1B}" sibTransId="{611CE2CA-7160-4E71-BBF5-64A45514C343}"/>
    <dgm:cxn modelId="{59FEA11C-B55A-4307-8CC4-C1C3A5158A08}" srcId="{30585168-0AB1-4DF0-9726-15DA623E96D3}" destId="{4390833A-592D-40F7-9D21-5A9ECBF30283}" srcOrd="0" destOrd="0" parTransId="{5DC43E31-6DDB-40D7-9F26-E556137B5EEB}" sibTransId="{CBD00840-D3A6-4827-BB74-8EC1D2D13407}"/>
    <dgm:cxn modelId="{3697E600-2882-4761-94D3-EC2B0B82B6CC}" type="presOf" srcId="{A764C1AC-574E-4F3F-A6E6-F38893A13423}" destId="{A62D29F7-65CF-4BBD-8F90-BB5CF1CD0DAF}" srcOrd="0" destOrd="0" presId="urn:microsoft.com/office/officeart/2005/8/layout/vList2"/>
    <dgm:cxn modelId="{6357AFFC-5D73-403A-A865-E53C6745277A}" srcId="{30585168-0AB1-4DF0-9726-15DA623E96D3}" destId="{574BCF2D-E1FE-4D96-A47B-8D12E685754B}" srcOrd="4" destOrd="0" parTransId="{CF5E909C-A360-4BFE-B316-95DC5E0E8459}" sibTransId="{DB757B1E-343E-4E06-B7C8-FAFCE1675A07}"/>
    <dgm:cxn modelId="{F8A1C170-1F86-417B-8D7A-35E3E9FFB63F}" type="presOf" srcId="{30585168-0AB1-4DF0-9726-15DA623E96D3}" destId="{36EE830B-D056-4C6A-8E2B-CEA1B91CF75C}" srcOrd="0" destOrd="0" presId="urn:microsoft.com/office/officeart/2005/8/layout/vList2"/>
    <dgm:cxn modelId="{D1E2BF6C-89F4-4917-B9C7-E942502D49B3}" type="presOf" srcId="{D0E5903E-86B6-4C42-BFB3-5FDA8935F6E6}" destId="{C56344C1-214E-4AAE-94B3-8866D52AECE7}" srcOrd="0" destOrd="0" presId="urn:microsoft.com/office/officeart/2005/8/layout/vList2"/>
    <dgm:cxn modelId="{3F95F400-5CD4-4563-B074-AA0C9C861A37}" type="presOf" srcId="{6758F288-D3E1-4BE7-A1C0-95272E62B68F}" destId="{D2D67DF0-34C0-4451-ADF5-9758C718381F}" srcOrd="0" destOrd="0" presId="urn:microsoft.com/office/officeart/2005/8/layout/vList2"/>
    <dgm:cxn modelId="{4FEA1DB0-E3FD-4989-91AE-2449F6B9293F}" srcId="{30585168-0AB1-4DF0-9726-15DA623E96D3}" destId="{6758F288-D3E1-4BE7-A1C0-95272E62B68F}" srcOrd="2" destOrd="0" parTransId="{7046DB81-421F-48A1-97C7-9ABE8F246243}" sibTransId="{1EFBF132-128C-4C90-8D86-8E1D98E796D4}"/>
    <dgm:cxn modelId="{3E1B269E-6F1A-4145-8D2D-1AFFA5AEB8DB}" srcId="{30585168-0AB1-4DF0-9726-15DA623E96D3}" destId="{D0E5903E-86B6-4C42-BFB3-5FDA8935F6E6}" srcOrd="1" destOrd="0" parTransId="{0AAF4347-8C9D-435B-9C67-012108190E1E}" sibTransId="{251A8408-00ED-45CF-A274-A5B077D3533D}"/>
    <dgm:cxn modelId="{918CF99D-A03E-4ED8-9B53-CF46F8F435C8}" type="presParOf" srcId="{36EE830B-D056-4C6A-8E2B-CEA1B91CF75C}" destId="{70F173DF-F8AE-4681-9B13-3DB7ABE7A65E}" srcOrd="0" destOrd="0" presId="urn:microsoft.com/office/officeart/2005/8/layout/vList2"/>
    <dgm:cxn modelId="{5E94EB45-5EF5-4A20-ADEE-CFCB2B157877}" type="presParOf" srcId="{36EE830B-D056-4C6A-8E2B-CEA1B91CF75C}" destId="{88E20FDF-65A4-4A75-A6B3-00E39792A859}" srcOrd="1" destOrd="0" presId="urn:microsoft.com/office/officeart/2005/8/layout/vList2"/>
    <dgm:cxn modelId="{4F37CD55-3EBB-4D15-9A47-A35AEAF42DF6}" type="presParOf" srcId="{36EE830B-D056-4C6A-8E2B-CEA1B91CF75C}" destId="{C56344C1-214E-4AAE-94B3-8866D52AECE7}" srcOrd="2" destOrd="0" presId="urn:microsoft.com/office/officeart/2005/8/layout/vList2"/>
    <dgm:cxn modelId="{EB566C5B-001B-4E6E-8D91-D6A6FA1311C7}" type="presParOf" srcId="{36EE830B-D056-4C6A-8E2B-CEA1B91CF75C}" destId="{2AB99C88-C97E-4D84-B01F-1129183FEE66}" srcOrd="3" destOrd="0" presId="urn:microsoft.com/office/officeart/2005/8/layout/vList2"/>
    <dgm:cxn modelId="{A4DAF5B4-871B-420E-B742-D7C280B9ECB7}" type="presParOf" srcId="{36EE830B-D056-4C6A-8E2B-CEA1B91CF75C}" destId="{D2D67DF0-34C0-4451-ADF5-9758C718381F}" srcOrd="4" destOrd="0" presId="urn:microsoft.com/office/officeart/2005/8/layout/vList2"/>
    <dgm:cxn modelId="{581B014A-FA47-47B0-9D0D-284D9C451AA3}" type="presParOf" srcId="{36EE830B-D056-4C6A-8E2B-CEA1B91CF75C}" destId="{486E2A35-1EA6-4AE0-8A01-C17CE5D192E5}" srcOrd="5" destOrd="0" presId="urn:microsoft.com/office/officeart/2005/8/layout/vList2"/>
    <dgm:cxn modelId="{08E77A70-A1BE-453D-87B6-0201AEFEC1FD}" type="presParOf" srcId="{36EE830B-D056-4C6A-8E2B-CEA1B91CF75C}" destId="{A62D29F7-65CF-4BBD-8F90-BB5CF1CD0DAF}" srcOrd="6" destOrd="0" presId="urn:microsoft.com/office/officeart/2005/8/layout/vList2"/>
    <dgm:cxn modelId="{0E4BEF28-3B14-4DEC-986D-2C743A28D4B9}" type="presParOf" srcId="{36EE830B-D056-4C6A-8E2B-CEA1B91CF75C}" destId="{AA090ADB-D084-4E42-8111-EED070DE402E}" srcOrd="7" destOrd="0" presId="urn:microsoft.com/office/officeart/2005/8/layout/vList2"/>
    <dgm:cxn modelId="{83572FB5-5F40-48A6-A230-08B9BCDC62A4}" type="presParOf" srcId="{36EE830B-D056-4C6A-8E2B-CEA1B91CF75C}" destId="{FD53CEAA-D865-4082-A89B-AD128B49CFF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8C5F6-9480-48E3-B8CC-0C511DE2C664}">
      <dsp:nvSpPr>
        <dsp:cNvPr id="0" name=""/>
        <dsp:cNvSpPr/>
      </dsp:nvSpPr>
      <dsp:spPr>
        <a:xfrm>
          <a:off x="0" y="0"/>
          <a:ext cx="65136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B71F3-B088-47B7-92D0-409A584CE366}">
      <dsp:nvSpPr>
        <dsp:cNvPr id="0" name=""/>
        <dsp:cNvSpPr/>
      </dsp:nvSpPr>
      <dsp:spPr>
        <a:xfrm>
          <a:off x="0" y="0"/>
          <a:ext cx="1302720" cy="588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a:cs typeface="Calibri Light"/>
          </a:endParaRPr>
        </a:p>
      </dsp:txBody>
      <dsp:txXfrm>
        <a:off x="0" y="0"/>
        <a:ext cx="1302720" cy="5885426"/>
      </dsp:txXfrm>
    </dsp:sp>
    <dsp:sp modelId="{BBDDAD50-4147-48C8-BC9E-80D07D9E9453}">
      <dsp:nvSpPr>
        <dsp:cNvPr id="0" name=""/>
        <dsp:cNvSpPr/>
      </dsp:nvSpPr>
      <dsp:spPr>
        <a:xfrm>
          <a:off x="1400424" y="69185"/>
          <a:ext cx="5113179" cy="138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b="1" kern="1200" dirty="0">
              <a:cs typeface="Calibri Light"/>
            </a:rPr>
            <a:t>Bulut kapalılığı;</a:t>
          </a:r>
          <a:r>
            <a:rPr lang="tr-TR" sz="2700" kern="1200" dirty="0">
              <a:cs typeface="Calibri Light"/>
            </a:rPr>
            <a:t> </a:t>
          </a:r>
          <a:r>
            <a:rPr lang="tr-TR" sz="2700" kern="1200" dirty="0"/>
            <a:t>atmosferimiz için açık/kapalı indeksi oluşturmak</a:t>
          </a:r>
          <a:endParaRPr lang="en-US" sz="2700" kern="1200" dirty="0">
            <a:cs typeface="Calibri Light"/>
          </a:endParaRPr>
        </a:p>
      </dsp:txBody>
      <dsp:txXfrm>
        <a:off x="1400424" y="69185"/>
        <a:ext cx="5113179" cy="1383707"/>
      </dsp:txXfrm>
    </dsp:sp>
    <dsp:sp modelId="{5722B265-6C05-4D57-A46B-A24C75864D28}">
      <dsp:nvSpPr>
        <dsp:cNvPr id="0" name=""/>
        <dsp:cNvSpPr/>
      </dsp:nvSpPr>
      <dsp:spPr>
        <a:xfrm>
          <a:off x="1302720" y="1452892"/>
          <a:ext cx="521088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FAE9F5-7462-42FC-8789-2DA500DBE639}">
      <dsp:nvSpPr>
        <dsp:cNvPr id="0" name=""/>
        <dsp:cNvSpPr/>
      </dsp:nvSpPr>
      <dsp:spPr>
        <a:xfrm>
          <a:off x="1400424" y="1522078"/>
          <a:ext cx="5113179" cy="138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b="1" kern="1200" dirty="0" err="1">
              <a:cs typeface="Calibri Light"/>
            </a:rPr>
            <a:t>Yağışabilir</a:t>
          </a:r>
          <a:r>
            <a:rPr lang="tr-TR" sz="2700" b="1" kern="1200" dirty="0">
              <a:cs typeface="Calibri Light"/>
            </a:rPr>
            <a:t> Su buharı</a:t>
          </a:r>
          <a:r>
            <a:rPr lang="tr-TR" sz="2700" kern="1200" dirty="0">
              <a:cs typeface="Calibri Light"/>
            </a:rPr>
            <a:t> (PWV) </a:t>
          </a:r>
          <a:r>
            <a:rPr lang="tr-TR" sz="2700" kern="1200" dirty="0"/>
            <a:t>üretmek.</a:t>
          </a:r>
          <a:endParaRPr lang="en-US" sz="2700" kern="1200" dirty="0"/>
        </a:p>
      </dsp:txBody>
      <dsp:txXfrm>
        <a:off x="1400424" y="1522078"/>
        <a:ext cx="5113179" cy="1383707"/>
      </dsp:txXfrm>
    </dsp:sp>
    <dsp:sp modelId="{B731E782-14E3-4692-B8B2-C42BA763F01C}">
      <dsp:nvSpPr>
        <dsp:cNvPr id="0" name=""/>
        <dsp:cNvSpPr/>
      </dsp:nvSpPr>
      <dsp:spPr>
        <a:xfrm>
          <a:off x="1302720" y="2905785"/>
          <a:ext cx="521088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BE8BC7-C8EC-4D87-B7AF-38B736C879AE}">
      <dsp:nvSpPr>
        <dsp:cNvPr id="0" name=""/>
        <dsp:cNvSpPr/>
      </dsp:nvSpPr>
      <dsp:spPr>
        <a:xfrm>
          <a:off x="1400424" y="2974970"/>
          <a:ext cx="5113179" cy="138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dirty="0">
              <a:cs typeface="Calibri Light"/>
            </a:rPr>
            <a:t>Atmosferik </a:t>
          </a:r>
          <a:r>
            <a:rPr lang="tr-TR" sz="2700" b="1" kern="1200" dirty="0">
              <a:cs typeface="Calibri Light"/>
            </a:rPr>
            <a:t>O</a:t>
          </a:r>
          <a:r>
            <a:rPr lang="tr-TR" sz="2700" b="1" kern="1200" baseline="-25000" dirty="0">
              <a:cs typeface="Calibri Light"/>
            </a:rPr>
            <a:t>3</a:t>
          </a:r>
          <a:r>
            <a:rPr lang="tr-TR" sz="2700" b="1" kern="1200" dirty="0"/>
            <a:t>, H</a:t>
          </a:r>
          <a:r>
            <a:rPr lang="tr-TR" sz="2700" b="1" kern="1200" baseline="-25000" dirty="0"/>
            <a:t>2</a:t>
          </a:r>
          <a:r>
            <a:rPr lang="tr-TR" sz="2700" b="1" kern="1200" dirty="0"/>
            <a:t>O ve CO</a:t>
          </a:r>
          <a:r>
            <a:rPr lang="tr-TR" sz="2700" b="1" kern="1200" baseline="-25000" dirty="0"/>
            <a:t>2</a:t>
          </a:r>
          <a:r>
            <a:rPr lang="tr-TR" sz="2700" kern="1200" dirty="0"/>
            <a:t> gazlarının tespiti ve değişimini araştırmak.</a:t>
          </a:r>
          <a:endParaRPr lang="en-US" sz="2700" kern="1200" dirty="0"/>
        </a:p>
      </dsp:txBody>
      <dsp:txXfrm>
        <a:off x="1400424" y="2974970"/>
        <a:ext cx="5113179" cy="1383707"/>
      </dsp:txXfrm>
    </dsp:sp>
    <dsp:sp modelId="{01B1B765-A5EE-4B9D-9564-8E649CC8AF4E}">
      <dsp:nvSpPr>
        <dsp:cNvPr id="0" name=""/>
        <dsp:cNvSpPr/>
      </dsp:nvSpPr>
      <dsp:spPr>
        <a:xfrm>
          <a:off x="1302720" y="4358678"/>
          <a:ext cx="521088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3442AB-2853-47CE-A8BF-95524A2052FC}">
      <dsp:nvSpPr>
        <dsp:cNvPr id="0" name=""/>
        <dsp:cNvSpPr/>
      </dsp:nvSpPr>
      <dsp:spPr>
        <a:xfrm>
          <a:off x="1400424" y="4427863"/>
          <a:ext cx="5113179" cy="1383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b="1" kern="1200" dirty="0">
              <a:cs typeface="Calibri Light"/>
            </a:rPr>
            <a:t>Optik-Kırmızı ötesi </a:t>
          </a:r>
          <a:r>
            <a:rPr lang="tr-TR" sz="2700" kern="1200" dirty="0">
              <a:cs typeface="Calibri Light"/>
            </a:rPr>
            <a:t>gözlem </a:t>
          </a:r>
          <a:r>
            <a:rPr lang="tr-TR" sz="2700" kern="1200" dirty="0"/>
            <a:t>gecelerini belirlemek.</a:t>
          </a:r>
          <a:endParaRPr lang="en-US" sz="2700" kern="1200" dirty="0"/>
        </a:p>
      </dsp:txBody>
      <dsp:txXfrm>
        <a:off x="1400424" y="4427863"/>
        <a:ext cx="5113179" cy="1383707"/>
      </dsp:txXfrm>
    </dsp:sp>
    <dsp:sp modelId="{7AAD6B3E-FAC0-4D96-9A17-74C903F76C9F}">
      <dsp:nvSpPr>
        <dsp:cNvPr id="0" name=""/>
        <dsp:cNvSpPr/>
      </dsp:nvSpPr>
      <dsp:spPr>
        <a:xfrm>
          <a:off x="1302720" y="5811570"/>
          <a:ext cx="521088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173DF-F8AE-4681-9B13-3DB7ABE7A65E}">
      <dsp:nvSpPr>
        <dsp:cNvPr id="0" name=""/>
        <dsp:cNvSpPr/>
      </dsp:nvSpPr>
      <dsp:spPr>
        <a:xfrm>
          <a:off x="0" y="30481"/>
          <a:ext cx="6513603" cy="11188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a:t>CM ve CT görüntülerinden atmosferimiz için açık/kapalı indeksi oluşturulacaktır.</a:t>
          </a:r>
          <a:endParaRPr lang="en-US" sz="2000" kern="1200" dirty="0"/>
        </a:p>
      </dsp:txBody>
      <dsp:txXfrm>
        <a:off x="54616" y="85097"/>
        <a:ext cx="6404371" cy="1009580"/>
      </dsp:txXfrm>
    </dsp:sp>
    <dsp:sp modelId="{C56344C1-214E-4AAE-94B3-8866D52AECE7}">
      <dsp:nvSpPr>
        <dsp:cNvPr id="0" name=""/>
        <dsp:cNvSpPr/>
      </dsp:nvSpPr>
      <dsp:spPr>
        <a:xfrm>
          <a:off x="0" y="1206894"/>
          <a:ext cx="6513603" cy="1118812"/>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a:t>METEOSAT termal kanal verilerinden ve </a:t>
          </a:r>
          <a:r>
            <a:rPr lang="tr-TR" sz="2000" kern="1200" dirty="0" err="1"/>
            <a:t>Ravinsonde</a:t>
          </a:r>
          <a:r>
            <a:rPr lang="tr-TR" sz="2000" kern="1200" dirty="0"/>
            <a:t> rasatlarından PWV üretilecektir.</a:t>
          </a:r>
          <a:endParaRPr lang="en-US" sz="2000" kern="1200" dirty="0"/>
        </a:p>
      </dsp:txBody>
      <dsp:txXfrm>
        <a:off x="54616" y="1261510"/>
        <a:ext cx="6404371" cy="1009580"/>
      </dsp:txXfrm>
    </dsp:sp>
    <dsp:sp modelId="{D2D67DF0-34C0-4451-ADF5-9758C718381F}">
      <dsp:nvSpPr>
        <dsp:cNvPr id="0" name=""/>
        <dsp:cNvSpPr/>
      </dsp:nvSpPr>
      <dsp:spPr>
        <a:xfrm>
          <a:off x="0" y="2383306"/>
          <a:ext cx="6513603" cy="111881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a:t>O</a:t>
          </a:r>
          <a:r>
            <a:rPr lang="tr-TR" sz="2000" kern="1200" baseline="-25000" dirty="0"/>
            <a:t>3</a:t>
          </a:r>
          <a:r>
            <a:rPr lang="tr-TR" sz="2000" kern="1200" dirty="0"/>
            <a:t>, H</a:t>
          </a:r>
          <a:r>
            <a:rPr lang="tr-TR" sz="2000" kern="1200" baseline="-25000" dirty="0"/>
            <a:t>2</a:t>
          </a:r>
          <a:r>
            <a:rPr lang="tr-TR" sz="2000" kern="1200" dirty="0"/>
            <a:t>O ve CO</a:t>
          </a:r>
          <a:r>
            <a:rPr lang="tr-TR" sz="2000" kern="1200" baseline="-25000" dirty="0"/>
            <a:t>2</a:t>
          </a:r>
          <a:r>
            <a:rPr lang="tr-TR" sz="2000" kern="1200" dirty="0"/>
            <a:t> uydu verilerinden (SEVIRI) tespiti yapılarak bu moleküllerin atmosferdeki alansal ve zamansal değişimi ile </a:t>
          </a:r>
          <a:r>
            <a:rPr lang="tr-TR" sz="2000" kern="1200" dirty="0" err="1"/>
            <a:t>AGK’ne</a:t>
          </a:r>
          <a:r>
            <a:rPr lang="tr-TR" sz="2000" kern="1200" dirty="0"/>
            <a:t> etkisi belirlenecektir.</a:t>
          </a:r>
          <a:endParaRPr lang="en-US" sz="2000" kern="1200" dirty="0"/>
        </a:p>
      </dsp:txBody>
      <dsp:txXfrm>
        <a:off x="54616" y="2437922"/>
        <a:ext cx="6404371" cy="1009580"/>
      </dsp:txXfrm>
    </dsp:sp>
    <dsp:sp modelId="{A62D29F7-65CF-4BBD-8F90-BB5CF1CD0DAF}">
      <dsp:nvSpPr>
        <dsp:cNvPr id="0" name=""/>
        <dsp:cNvSpPr/>
      </dsp:nvSpPr>
      <dsp:spPr>
        <a:xfrm>
          <a:off x="0" y="3559719"/>
          <a:ext cx="6513603" cy="1118812"/>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a:t>IR gözlem gecelerine yönelik ilk tespitler yapılacaktır.</a:t>
          </a:r>
          <a:endParaRPr lang="en-US" sz="2000" kern="1200" dirty="0"/>
        </a:p>
      </dsp:txBody>
      <dsp:txXfrm>
        <a:off x="54616" y="3614335"/>
        <a:ext cx="6404371" cy="1009580"/>
      </dsp:txXfrm>
    </dsp:sp>
    <dsp:sp modelId="{FD53CEAA-D865-4082-A89B-AD128B49CFF9}">
      <dsp:nvSpPr>
        <dsp:cNvPr id="0" name=""/>
        <dsp:cNvSpPr/>
      </dsp:nvSpPr>
      <dsp:spPr>
        <a:xfrm>
          <a:off x="0" y="4736131"/>
          <a:ext cx="6513603" cy="111881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a:cs typeface="Calibri Light"/>
            </a:rPr>
            <a:t>Anlık AGK belirlenecek.</a:t>
          </a:r>
        </a:p>
      </dsp:txBody>
      <dsp:txXfrm>
        <a:off x="54616" y="4790747"/>
        <a:ext cx="6404371" cy="10095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2.02.2019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2.02.2019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2.02.2019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2.02.2019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2.02.2019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hity@atauni.edu.tr" TargetMode="External"/><Relationship Id="rId2" Type="http://schemas.openxmlformats.org/officeDocument/2006/relationships/hyperlink" Target="mailto:kkaba46@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1524000" y="1122362"/>
            <a:ext cx="9144000" cy="2840037"/>
          </a:xfrm>
        </p:spPr>
        <p:txBody>
          <a:bodyPr>
            <a:normAutofit/>
          </a:bodyPr>
          <a:lstStyle/>
          <a:p>
            <a:r>
              <a:rPr lang="tr-TR" sz="4500" b="1">
                <a:cs typeface="Calibri Light"/>
              </a:rPr>
              <a:t>UZAKTAN ALGILAMA VERİLERİNİN ASTRONOMİK GÖZLEMLER AÇISINDAN DEĞERLENDİRİLMESİ</a:t>
            </a:r>
            <a:br>
              <a:rPr lang="tr-TR" sz="4500" b="1">
                <a:cs typeface="Calibri Light"/>
              </a:rPr>
            </a:br>
            <a:endParaRPr lang="tr-TR" sz="4500" b="1">
              <a:cs typeface="Calibri Light"/>
            </a:endParaRPr>
          </a:p>
        </p:txBody>
      </p:sp>
      <p:sp>
        <p:nvSpPr>
          <p:cNvPr id="3" name="Alt Başlık 2"/>
          <p:cNvSpPr>
            <a:spLocks noGrp="1"/>
          </p:cNvSpPr>
          <p:nvPr>
            <p:ph type="subTitle" idx="1"/>
          </p:nvPr>
        </p:nvSpPr>
        <p:spPr>
          <a:xfrm>
            <a:off x="1524000" y="4256436"/>
            <a:ext cx="9144000" cy="1600818"/>
          </a:xfrm>
        </p:spPr>
        <p:txBody>
          <a:bodyPr vert="horz" lIns="91440" tIns="45720" rIns="91440" bIns="45720" rtlCol="0">
            <a:normAutofit/>
          </a:bodyPr>
          <a:lstStyle/>
          <a:p>
            <a:pPr>
              <a:spcBef>
                <a:spcPct val="20000"/>
              </a:spcBef>
            </a:pPr>
            <a:endParaRPr lang="tr-TR" b="1">
              <a:solidFill>
                <a:schemeClr val="accent1"/>
              </a:solidFill>
              <a:cs typeface="Calibri"/>
            </a:endParaRPr>
          </a:p>
          <a:p>
            <a:pPr>
              <a:spcBef>
                <a:spcPct val="20000"/>
              </a:spcBef>
            </a:pPr>
            <a:r>
              <a:rPr lang="tr-TR" b="1">
                <a:solidFill>
                  <a:schemeClr val="accent1"/>
                </a:solidFill>
                <a:cs typeface="Calibri"/>
              </a:rPr>
              <a:t>Dr. Kazım KABA (</a:t>
            </a:r>
            <a:r>
              <a:rPr lang="tr-TR">
                <a:solidFill>
                  <a:schemeClr val="accent1"/>
                </a:solidFill>
                <a:cs typeface="Calibri"/>
                <a:hlinkClick r:id="rId2"/>
              </a:rPr>
              <a:t>kkaba46@gmail.com</a:t>
            </a:r>
            <a:r>
              <a:rPr lang="tr-TR" b="1">
                <a:solidFill>
                  <a:schemeClr val="accent1"/>
                </a:solidFill>
                <a:cs typeface="Calibri"/>
              </a:rPr>
              <a:t>)</a:t>
            </a:r>
            <a:endParaRPr lang="en-US">
              <a:solidFill>
                <a:schemeClr val="accent1"/>
              </a:solidFill>
              <a:cs typeface="Calibri"/>
            </a:endParaRPr>
          </a:p>
          <a:p>
            <a:pPr>
              <a:spcBef>
                <a:spcPct val="20000"/>
              </a:spcBef>
            </a:pPr>
            <a:r>
              <a:rPr lang="tr-TR" b="1">
                <a:solidFill>
                  <a:schemeClr val="accent1"/>
                </a:solidFill>
                <a:cs typeface="Calibri"/>
              </a:rPr>
              <a:t>Doç. Dr. Cahit YEŞİLYAPRAK (</a:t>
            </a:r>
            <a:r>
              <a:rPr lang="tr-TR">
                <a:solidFill>
                  <a:schemeClr val="accent1"/>
                </a:solidFill>
                <a:cs typeface="Calibri"/>
                <a:hlinkClick r:id="rId3"/>
              </a:rPr>
              <a:t>cahity@atauni.edu.tr</a:t>
            </a:r>
            <a:r>
              <a:rPr lang="tr-TR" b="1">
                <a:solidFill>
                  <a:schemeClr val="accent1"/>
                </a:solidFill>
                <a:cs typeface="Calibri"/>
              </a:rPr>
              <a:t>)</a:t>
            </a:r>
            <a:endParaRPr lang="en-GB">
              <a:solidFill>
                <a:schemeClr val="accent1"/>
              </a:solidFill>
              <a:cs typeface="Calibri"/>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425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02C292DA-E3B7-4782-B5BB-F114C466727A}"/>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tr-TR" sz="2800">
                <a:solidFill>
                  <a:schemeClr val="bg1"/>
                </a:solidFill>
                <a:cs typeface="Calibri Light"/>
              </a:rPr>
              <a:t>ATMOSFERİK GAZLAR:</a:t>
            </a:r>
            <a:br>
              <a:rPr lang="tr-TR" sz="2800">
                <a:solidFill>
                  <a:schemeClr val="bg1"/>
                </a:solidFill>
                <a:cs typeface="Calibri Light"/>
              </a:rPr>
            </a:br>
            <a:r>
              <a:rPr lang="tr-TR" sz="2800">
                <a:solidFill>
                  <a:schemeClr val="bg1"/>
                </a:solidFill>
                <a:cs typeface="Calibri Light"/>
              </a:rPr>
              <a:t>O3, H2O ve CO2</a:t>
            </a:r>
            <a:endParaRPr lang="tr-TR">
              <a:solidFill>
                <a:schemeClr val="bg1"/>
              </a:solidFill>
            </a:endParaRPr>
          </a:p>
        </p:txBody>
      </p:sp>
      <p:sp>
        <p:nvSpPr>
          <p:cNvPr id="3" name="İçerik Yer Tutucusu 2">
            <a:extLst>
              <a:ext uri="{FF2B5EF4-FFF2-40B4-BE49-F238E27FC236}">
                <a16:creationId xmlns:a16="http://schemas.microsoft.com/office/drawing/2014/main" id="{82CED12D-6A6E-4962-B4C9-3847FE811393}"/>
              </a:ext>
            </a:extLst>
          </p:cNvPr>
          <p:cNvSpPr>
            <a:spLocks noGrp="1"/>
          </p:cNvSpPr>
          <p:nvPr>
            <p:ph idx="1"/>
          </p:nvPr>
        </p:nvSpPr>
        <p:spPr>
          <a:xfrm>
            <a:off x="643468" y="2638044"/>
            <a:ext cx="3363974" cy="3415622"/>
          </a:xfrm>
        </p:spPr>
        <p:txBody>
          <a:bodyPr vert="horz" lIns="91440" tIns="45720" rIns="91440" bIns="45720" rtlCol="0" anchor="t">
            <a:normAutofit/>
          </a:bodyPr>
          <a:lstStyle/>
          <a:p>
            <a:pPr marL="0" indent="0">
              <a:buNone/>
            </a:pPr>
            <a:endParaRPr lang="tr-TR" sz="2000" dirty="0">
              <a:solidFill>
                <a:schemeClr val="bg1"/>
              </a:solidFill>
              <a:cs typeface="Calibri"/>
            </a:endParaRPr>
          </a:p>
          <a:p>
            <a:pPr marL="0" indent="0">
              <a:buNone/>
            </a:pPr>
            <a:endParaRPr lang="tr-TR" sz="2000" dirty="0">
              <a:solidFill>
                <a:schemeClr val="bg1"/>
              </a:solidFill>
              <a:cs typeface="Calibri"/>
            </a:endParaRPr>
          </a:p>
          <a:p>
            <a:pPr marL="0" indent="0">
              <a:buNone/>
            </a:pPr>
            <a:endParaRPr lang="tr-TR" sz="2000" dirty="0">
              <a:solidFill>
                <a:schemeClr val="bg1"/>
              </a:solidFill>
              <a:cs typeface="Calibri"/>
            </a:endParaRPr>
          </a:p>
          <a:p>
            <a:pPr marL="0" indent="0">
              <a:buNone/>
            </a:pPr>
            <a:r>
              <a:rPr lang="tr-TR" sz="2000" dirty="0">
                <a:solidFill>
                  <a:schemeClr val="bg1"/>
                </a:solidFill>
                <a:cs typeface="Calibri"/>
              </a:rPr>
              <a:t>H2O:</a:t>
            </a:r>
            <a:endParaRPr lang="tr-TR" dirty="0">
              <a:solidFill>
                <a:schemeClr val="bg1"/>
              </a:solidFill>
            </a:endParaRPr>
          </a:p>
        </p:txBody>
      </p:sp>
      <p:pic>
        <p:nvPicPr>
          <p:cNvPr id="5" name="Resim 2">
            <a:extLst>
              <a:ext uri="{FF2B5EF4-FFF2-40B4-BE49-F238E27FC236}">
                <a16:creationId xmlns:a16="http://schemas.microsoft.com/office/drawing/2014/main" id="{0D3EE138-BEA6-49A5-824D-C94F5EBDF4F4}"/>
              </a:ext>
            </a:extLst>
          </p:cNvPr>
          <p:cNvPicPr>
            <a:picLocks noChangeAspect="1"/>
          </p:cNvPicPr>
          <p:nvPr/>
        </p:nvPicPr>
        <p:blipFill>
          <a:blip r:embed="rId2"/>
          <a:stretch>
            <a:fillRect/>
          </a:stretch>
        </p:blipFill>
        <p:spPr>
          <a:xfrm>
            <a:off x="4799970" y="150404"/>
            <a:ext cx="3885602" cy="2195710"/>
          </a:xfrm>
          <a:prstGeom prst="rect">
            <a:avLst/>
          </a:prstGeom>
        </p:spPr>
      </p:pic>
      <p:pic>
        <p:nvPicPr>
          <p:cNvPr id="4" name="Resim 5" descr="iç mekan içeren bir resim&#10;&#10;Çok yüksek güvenilirlikle oluşturulmuş açıklama">
            <a:extLst>
              <a:ext uri="{FF2B5EF4-FFF2-40B4-BE49-F238E27FC236}">
                <a16:creationId xmlns:a16="http://schemas.microsoft.com/office/drawing/2014/main" id="{791C73A1-6CD4-4C13-9C48-FAA2E2B448BA}"/>
              </a:ext>
            </a:extLst>
          </p:cNvPr>
          <p:cNvPicPr>
            <a:picLocks noChangeAspect="1"/>
          </p:cNvPicPr>
          <p:nvPr/>
        </p:nvPicPr>
        <p:blipFill>
          <a:blip r:embed="rId3"/>
          <a:stretch>
            <a:fillRect/>
          </a:stretch>
        </p:blipFill>
        <p:spPr>
          <a:xfrm>
            <a:off x="4803568" y="2348688"/>
            <a:ext cx="4930238" cy="1497582"/>
          </a:xfrm>
          <a:prstGeom prst="rect">
            <a:avLst/>
          </a:prstGeom>
        </p:spPr>
      </p:pic>
      <p:pic>
        <p:nvPicPr>
          <p:cNvPr id="7" name="Resim 7">
            <a:extLst>
              <a:ext uri="{FF2B5EF4-FFF2-40B4-BE49-F238E27FC236}">
                <a16:creationId xmlns:a16="http://schemas.microsoft.com/office/drawing/2014/main" id="{0D5436AB-9A8E-429E-B262-75D7E42FCAFD}"/>
              </a:ext>
            </a:extLst>
          </p:cNvPr>
          <p:cNvPicPr>
            <a:picLocks noChangeAspect="1"/>
          </p:cNvPicPr>
          <p:nvPr/>
        </p:nvPicPr>
        <p:blipFill>
          <a:blip r:embed="rId4"/>
          <a:stretch>
            <a:fillRect/>
          </a:stretch>
        </p:blipFill>
        <p:spPr>
          <a:xfrm>
            <a:off x="6713518" y="3934774"/>
            <a:ext cx="4098965" cy="2798452"/>
          </a:xfrm>
          <a:prstGeom prst="rect">
            <a:avLst/>
          </a:prstGeom>
        </p:spPr>
      </p:pic>
    </p:spTree>
    <p:extLst>
      <p:ext uri="{BB962C8B-B14F-4D97-AF65-F5344CB8AC3E}">
        <p14:creationId xmlns:p14="http://schemas.microsoft.com/office/powerpoint/2010/main" val="1897194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Resim 2">
            <a:extLst>
              <a:ext uri="{FF2B5EF4-FFF2-40B4-BE49-F238E27FC236}">
                <a16:creationId xmlns:a16="http://schemas.microsoft.com/office/drawing/2014/main" id="{0D3EE138-BEA6-49A5-824D-C94F5EBDF4F4}"/>
              </a:ext>
            </a:extLst>
          </p:cNvPr>
          <p:cNvPicPr>
            <a:picLocks noChangeAspect="1"/>
          </p:cNvPicPr>
          <p:nvPr/>
        </p:nvPicPr>
        <p:blipFill>
          <a:blip r:embed="rId2"/>
          <a:stretch>
            <a:fillRect/>
          </a:stretch>
        </p:blipFill>
        <p:spPr>
          <a:xfrm>
            <a:off x="4823310" y="116234"/>
            <a:ext cx="6250769" cy="3531683"/>
          </a:xfrm>
          <a:prstGeom prst="rect">
            <a:avLst/>
          </a:prstGeom>
        </p:spPr>
      </p:pic>
      <p:pic>
        <p:nvPicPr>
          <p:cNvPr id="9" name="Resim 10">
            <a:extLst>
              <a:ext uri="{FF2B5EF4-FFF2-40B4-BE49-F238E27FC236}">
                <a16:creationId xmlns:a16="http://schemas.microsoft.com/office/drawing/2014/main" id="{5CA79E54-3493-47BB-B9AC-6D2BC82A5250}"/>
              </a:ext>
            </a:extLst>
          </p:cNvPr>
          <p:cNvPicPr>
            <a:picLocks noGrp="1" noChangeAspect="1"/>
          </p:cNvPicPr>
          <p:nvPr>
            <p:ph idx="1"/>
          </p:nvPr>
        </p:nvPicPr>
        <p:blipFill>
          <a:blip r:embed="rId3"/>
          <a:stretch>
            <a:fillRect/>
          </a:stretch>
        </p:blipFill>
        <p:spPr>
          <a:xfrm>
            <a:off x="4820009" y="3844040"/>
            <a:ext cx="7147194" cy="2534340"/>
          </a:xfrm>
          <a:prstGeom prst="rect">
            <a:avLst/>
          </a:prstGeom>
        </p:spPr>
      </p:pic>
      <p:sp>
        <p:nvSpPr>
          <p:cNvPr id="12" name="Metin kutusu 11">
            <a:extLst>
              <a:ext uri="{FF2B5EF4-FFF2-40B4-BE49-F238E27FC236}">
                <a16:creationId xmlns:a16="http://schemas.microsoft.com/office/drawing/2014/main" id="{EC1B1D3B-6C59-432E-A39B-F78DD4DD7C83}"/>
              </a:ext>
            </a:extLst>
          </p:cNvPr>
          <p:cNvSpPr txBox="1"/>
          <p:nvPr/>
        </p:nvSpPr>
        <p:spPr>
          <a:xfrm>
            <a:off x="10040037" y="6009700"/>
            <a:ext cx="190775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dirty="0"/>
              <a:t>(</a:t>
            </a:r>
            <a:r>
              <a:rPr lang="tr-TR" b="1" dirty="0" err="1"/>
              <a:t>Meteosat</a:t>
            </a:r>
            <a:r>
              <a:rPr lang="tr-TR" b="1" dirty="0"/>
              <a:t> </a:t>
            </a:r>
            <a:r>
              <a:rPr lang="tr-TR" b="1" dirty="0" err="1"/>
              <a:t>Docs</a:t>
            </a:r>
            <a:r>
              <a:rPr lang="tr-TR" b="1" dirty="0"/>
              <a:t>)</a:t>
            </a:r>
            <a:endParaRPr lang="tr-TR" b="1" dirty="0" err="1"/>
          </a:p>
        </p:txBody>
      </p:sp>
      <p:sp>
        <p:nvSpPr>
          <p:cNvPr id="14" name="Unvan 1">
            <a:extLst>
              <a:ext uri="{FF2B5EF4-FFF2-40B4-BE49-F238E27FC236}">
                <a16:creationId xmlns:a16="http://schemas.microsoft.com/office/drawing/2014/main" id="{FF1B77A2-FEF8-4426-A8D1-91B516AC4DCA}"/>
              </a:ext>
            </a:extLst>
          </p:cNvPr>
          <p:cNvSpPr txBox="1">
            <a:spLocks/>
          </p:cNvSpPr>
          <p:nvPr/>
        </p:nvSpPr>
        <p:spPr>
          <a:xfrm>
            <a:off x="496575" y="349684"/>
            <a:ext cx="3363974" cy="1597315"/>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a:solidFill>
                  <a:schemeClr val="bg1"/>
                </a:solidFill>
                <a:cs typeface="Calibri Light"/>
              </a:rPr>
              <a:t>ATMOSFERİK GAZLAR</a:t>
            </a:r>
            <a:r>
              <a:rPr lang="tr-TR" sz="2800" dirty="0">
                <a:ea typeface="+mj-lt"/>
                <a:cs typeface="+mj-lt"/>
              </a:rPr>
              <a:t/>
            </a:r>
            <a:br>
              <a:rPr lang="tr-TR" sz="2800" dirty="0">
                <a:ea typeface="+mj-lt"/>
                <a:cs typeface="+mj-lt"/>
              </a:rPr>
            </a:br>
            <a:r>
              <a:rPr lang="tr-TR" sz="2800">
                <a:solidFill>
                  <a:schemeClr val="bg1"/>
                </a:solidFill>
                <a:cs typeface="Calibri Light"/>
              </a:rPr>
              <a:t>(O3, H2O ve CO2)</a:t>
            </a:r>
            <a:endParaRPr lang="tr-TR">
              <a:solidFill>
                <a:schemeClr val="bg1"/>
              </a:solidFill>
            </a:endParaRPr>
          </a:p>
        </p:txBody>
      </p:sp>
      <p:sp>
        <p:nvSpPr>
          <p:cNvPr id="17" name="Metin kutusu 16">
            <a:extLst>
              <a:ext uri="{FF2B5EF4-FFF2-40B4-BE49-F238E27FC236}">
                <a16:creationId xmlns:a16="http://schemas.microsoft.com/office/drawing/2014/main" id="{767CB412-9810-4A10-BA8F-5126267DB243}"/>
              </a:ext>
            </a:extLst>
          </p:cNvPr>
          <p:cNvSpPr txBox="1"/>
          <p:nvPr/>
        </p:nvSpPr>
        <p:spPr>
          <a:xfrm>
            <a:off x="747834" y="4062194"/>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tr-TR" dirty="0">
                <a:solidFill>
                  <a:schemeClr val="bg1"/>
                </a:solidFill>
              </a:rPr>
              <a:t>CO2:</a:t>
            </a:r>
            <a:endParaRPr lang="tr-TR" dirty="0">
              <a:solidFill>
                <a:schemeClr val="bg1"/>
              </a:solidFill>
              <a:cs typeface="Calibri"/>
            </a:endParaRPr>
          </a:p>
        </p:txBody>
      </p:sp>
    </p:spTree>
    <p:extLst>
      <p:ext uri="{BB962C8B-B14F-4D97-AF65-F5344CB8AC3E}">
        <p14:creationId xmlns:p14="http://schemas.microsoft.com/office/powerpoint/2010/main" val="1043691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Ok Bağlayıcısı 4">
            <a:extLst>
              <a:ext uri="{FF2B5EF4-FFF2-40B4-BE49-F238E27FC236}">
                <a16:creationId xmlns:a16="http://schemas.microsoft.com/office/drawing/2014/main" id="{211B3965-84D8-4167-866E-8F3DE4990703}"/>
              </a:ext>
            </a:extLst>
          </p:cNvPr>
          <p:cNvCxnSpPr>
            <a:cxnSpLocks/>
          </p:cNvCxnSpPr>
          <p:nvPr/>
        </p:nvCxnSpPr>
        <p:spPr>
          <a:xfrm flipV="1">
            <a:off x="4299367" y="3197648"/>
            <a:ext cx="859317" cy="90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Düz Ok Bağlayıcısı 5">
            <a:extLst>
              <a:ext uri="{FF2B5EF4-FFF2-40B4-BE49-F238E27FC236}">
                <a16:creationId xmlns:a16="http://schemas.microsoft.com/office/drawing/2014/main" id="{B0EF782A-49FF-4D20-BDE3-45C57EE4DBA7}"/>
              </a:ext>
            </a:extLst>
          </p:cNvPr>
          <p:cNvCxnSpPr>
            <a:cxnSpLocks/>
          </p:cNvCxnSpPr>
          <p:nvPr/>
        </p:nvCxnSpPr>
        <p:spPr>
          <a:xfrm>
            <a:off x="4299367" y="2347510"/>
            <a:ext cx="850136" cy="795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F870022-D748-4346-8035-A53169302566}"/>
              </a:ext>
            </a:extLst>
          </p:cNvPr>
          <p:cNvSpPr/>
          <p:nvPr/>
        </p:nvSpPr>
        <p:spPr>
          <a:xfrm>
            <a:off x="5185882" y="2416940"/>
            <a:ext cx="2612832" cy="17039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cs typeface="Calibri"/>
              </a:rPr>
              <a:t>SINIFLANDIRMA</a:t>
            </a:r>
          </a:p>
          <a:p>
            <a:pPr algn="ctr"/>
            <a:r>
              <a:rPr lang="tr-TR" dirty="0">
                <a:solidFill>
                  <a:schemeClr val="tx1"/>
                </a:solidFill>
                <a:cs typeface="Calibri"/>
              </a:rPr>
              <a:t>(KÜMELEME)</a:t>
            </a:r>
          </a:p>
        </p:txBody>
      </p:sp>
      <p:cxnSp>
        <p:nvCxnSpPr>
          <p:cNvPr id="9" name="Düz Ok Bağlayıcısı 8">
            <a:extLst>
              <a:ext uri="{FF2B5EF4-FFF2-40B4-BE49-F238E27FC236}">
                <a16:creationId xmlns:a16="http://schemas.microsoft.com/office/drawing/2014/main" id="{B28021C8-346E-43CA-913D-57D2A7C9960F}"/>
              </a:ext>
            </a:extLst>
          </p:cNvPr>
          <p:cNvCxnSpPr>
            <a:cxnSpLocks/>
          </p:cNvCxnSpPr>
          <p:nvPr/>
        </p:nvCxnSpPr>
        <p:spPr>
          <a:xfrm flipV="1">
            <a:off x="7769681" y="2481548"/>
            <a:ext cx="1382616" cy="894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a:extLst>
              <a:ext uri="{FF2B5EF4-FFF2-40B4-BE49-F238E27FC236}">
                <a16:creationId xmlns:a16="http://schemas.microsoft.com/office/drawing/2014/main" id="{19261428-C00D-4BAB-9075-5158006CC085}"/>
              </a:ext>
            </a:extLst>
          </p:cNvPr>
          <p:cNvCxnSpPr>
            <a:cxnSpLocks/>
          </p:cNvCxnSpPr>
          <p:nvPr/>
        </p:nvCxnSpPr>
        <p:spPr>
          <a:xfrm>
            <a:off x="7815583" y="3412472"/>
            <a:ext cx="1373436" cy="896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F38E6EAC-9B65-4F86-B508-F5DCB7D33F11}"/>
              </a:ext>
            </a:extLst>
          </p:cNvPr>
          <p:cNvSpPr txBox="1"/>
          <p:nvPr/>
        </p:nvSpPr>
        <p:spPr>
          <a:xfrm>
            <a:off x="9179151" y="2044775"/>
            <a:ext cx="1558887" cy="2585323"/>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a:t>ÇIKTI:</a:t>
            </a:r>
            <a:endParaRPr lang="tr-TR">
              <a:cs typeface="Calibri"/>
            </a:endParaRPr>
          </a:p>
          <a:p>
            <a:r>
              <a:rPr lang="tr-TR" dirty="0">
                <a:cs typeface="Calibri"/>
              </a:rPr>
              <a:t>İYİ</a:t>
            </a:r>
          </a:p>
          <a:p>
            <a:r>
              <a:rPr lang="tr-TR" dirty="0">
                <a:cs typeface="Calibri"/>
              </a:rPr>
              <a:t>.</a:t>
            </a:r>
          </a:p>
          <a:p>
            <a:r>
              <a:rPr lang="tr-TR" dirty="0">
                <a:cs typeface="Calibri"/>
              </a:rPr>
              <a:t>.</a:t>
            </a:r>
          </a:p>
          <a:p>
            <a:r>
              <a:rPr lang="tr-TR" dirty="0">
                <a:cs typeface="Calibri"/>
              </a:rPr>
              <a:t>.</a:t>
            </a:r>
          </a:p>
          <a:p>
            <a:endParaRPr lang="tr-TR" dirty="0">
              <a:cs typeface="Calibri"/>
            </a:endParaRPr>
          </a:p>
          <a:p>
            <a:endParaRPr lang="tr-TR" dirty="0">
              <a:cs typeface="Calibri"/>
            </a:endParaRPr>
          </a:p>
          <a:p>
            <a:endParaRPr lang="tr-TR" dirty="0">
              <a:cs typeface="Calibri"/>
            </a:endParaRPr>
          </a:p>
          <a:p>
            <a:r>
              <a:rPr lang="tr-TR" dirty="0">
                <a:cs typeface="Calibri"/>
              </a:rPr>
              <a:t>KÖTÜ</a:t>
            </a:r>
          </a:p>
        </p:txBody>
      </p:sp>
      <p:sp>
        <p:nvSpPr>
          <p:cNvPr id="12" name="Metin kutusu 11">
            <a:extLst>
              <a:ext uri="{FF2B5EF4-FFF2-40B4-BE49-F238E27FC236}">
                <a16:creationId xmlns:a16="http://schemas.microsoft.com/office/drawing/2014/main" id="{0C39C4ED-BAFE-4A49-8414-09FE4881CFD2}"/>
              </a:ext>
            </a:extLst>
          </p:cNvPr>
          <p:cNvSpPr txBox="1"/>
          <p:nvPr/>
        </p:nvSpPr>
        <p:spPr>
          <a:xfrm>
            <a:off x="1564316" y="2251916"/>
            <a:ext cx="2743200" cy="2031325"/>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dirty="0"/>
              <a:t>GİRDİLER:</a:t>
            </a:r>
          </a:p>
          <a:p>
            <a:pPr algn="l"/>
            <a:r>
              <a:rPr lang="tr-TR" dirty="0"/>
              <a:t>BULUT</a:t>
            </a:r>
            <a:endParaRPr lang="tr-TR" dirty="0">
              <a:cs typeface="Calibri"/>
            </a:endParaRPr>
          </a:p>
          <a:p>
            <a:r>
              <a:rPr lang="tr-TR" dirty="0">
                <a:cs typeface="Calibri"/>
              </a:rPr>
              <a:t>PWV</a:t>
            </a:r>
          </a:p>
          <a:p>
            <a:r>
              <a:rPr lang="tr-TR" dirty="0">
                <a:cs typeface="Calibri"/>
              </a:rPr>
              <a:t>O3</a:t>
            </a:r>
          </a:p>
          <a:p>
            <a:r>
              <a:rPr lang="tr-TR" dirty="0">
                <a:cs typeface="Calibri"/>
              </a:rPr>
              <a:t>CO2</a:t>
            </a:r>
          </a:p>
          <a:p>
            <a:r>
              <a:rPr lang="tr-TR" dirty="0">
                <a:cs typeface="Calibri"/>
              </a:rPr>
              <a:t>.</a:t>
            </a:r>
          </a:p>
          <a:p>
            <a:r>
              <a:rPr lang="tr-TR" dirty="0">
                <a:cs typeface="Calibri"/>
              </a:rPr>
              <a:t>.</a:t>
            </a:r>
            <a:endParaRPr lang="tr-TR" dirty="0"/>
          </a:p>
        </p:txBody>
      </p:sp>
      <p:cxnSp>
        <p:nvCxnSpPr>
          <p:cNvPr id="13" name="Düz Ok Bağlayıcısı 12">
            <a:extLst>
              <a:ext uri="{FF2B5EF4-FFF2-40B4-BE49-F238E27FC236}">
                <a16:creationId xmlns:a16="http://schemas.microsoft.com/office/drawing/2014/main" id="{61CD1038-DF6A-4F92-A319-64250338E31D}"/>
              </a:ext>
            </a:extLst>
          </p:cNvPr>
          <p:cNvCxnSpPr>
            <a:cxnSpLocks/>
          </p:cNvCxnSpPr>
          <p:nvPr/>
        </p:nvCxnSpPr>
        <p:spPr>
          <a:xfrm flipV="1">
            <a:off x="7797223" y="3353716"/>
            <a:ext cx="1355073" cy="31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id="{1F6349F6-D7E8-42E3-8F70-305D027E2218}"/>
              </a:ext>
            </a:extLst>
          </p:cNvPr>
          <p:cNvCxnSpPr>
            <a:cxnSpLocks/>
          </p:cNvCxnSpPr>
          <p:nvPr/>
        </p:nvCxnSpPr>
        <p:spPr>
          <a:xfrm flipV="1">
            <a:off x="4308548" y="3216007"/>
            <a:ext cx="877677" cy="22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655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DF719A26-1E09-4B23-A4A7-5923F640736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chemeClr val="bg1"/>
                </a:solidFill>
                <a:cs typeface="Calibri Light"/>
              </a:rPr>
              <a:t>ÖZETLE</a:t>
            </a:r>
          </a:p>
        </p:txBody>
      </p:sp>
      <p:graphicFrame>
        <p:nvGraphicFramePr>
          <p:cNvPr id="7" name="İçerik Yer Tutucusu 2">
            <a:extLst>
              <a:ext uri="{FF2B5EF4-FFF2-40B4-BE49-F238E27FC236}">
                <a16:creationId xmlns:a16="http://schemas.microsoft.com/office/drawing/2014/main" id="{4EAF8B19-A78D-45FA-9EB9-B9CD1AB7E91F}"/>
              </a:ext>
            </a:extLst>
          </p:cNvPr>
          <p:cNvGraphicFramePr>
            <a:graphicFrameLocks noGrp="1"/>
          </p:cNvGraphicFramePr>
          <p:nvPr>
            <p:ph idx="1"/>
            <p:extLst>
              <p:ext uri="{D42A27DB-BD31-4B8C-83A1-F6EECF244321}">
                <p14:modId xmlns:p14="http://schemas.microsoft.com/office/powerpoint/2010/main" val="161208568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447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37232F5-84EC-4A0C-A772-CC246F0A94C8}"/>
              </a:ext>
            </a:extLst>
          </p:cNvPr>
          <p:cNvSpPr txBox="1"/>
          <p:nvPr/>
        </p:nvSpPr>
        <p:spPr>
          <a:xfrm>
            <a:off x="3061855" y="1933699"/>
            <a:ext cx="3990109" cy="298543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tr-TR" sz="3200" dirty="0">
              <a:cs typeface="Calibri" panose="020F0502020204030204"/>
            </a:endParaRPr>
          </a:p>
          <a:p>
            <a:pPr algn="ctr"/>
            <a:r>
              <a:rPr lang="tr-TR" sz="3600" dirty="0"/>
              <a:t>TEŞEKKÜRLER..</a:t>
            </a:r>
            <a:endParaRPr lang="tr-TR" sz="3600">
              <a:cs typeface="Calibri"/>
            </a:endParaRPr>
          </a:p>
          <a:p>
            <a:pPr algn="ctr"/>
            <a:endParaRPr lang="tr-TR" sz="3200" dirty="0">
              <a:cs typeface="Calibri"/>
            </a:endParaRPr>
          </a:p>
          <a:p>
            <a:pPr algn="ctr"/>
            <a:endParaRPr lang="tr-TR" sz="3200" dirty="0">
              <a:cs typeface="Calibri"/>
            </a:endParaRPr>
          </a:p>
          <a:p>
            <a:pPr algn="ctr"/>
            <a:endParaRPr lang="tr-TR" sz="3200" dirty="0">
              <a:cs typeface="Calibri"/>
            </a:endParaRPr>
          </a:p>
          <a:p>
            <a:pPr algn="ctr"/>
            <a:r>
              <a:rPr lang="tr-TR" sz="2400" dirty="0">
                <a:cs typeface="Calibri"/>
              </a:rPr>
              <a:t>YORUM/KATKI/soru</a:t>
            </a:r>
          </a:p>
        </p:txBody>
      </p:sp>
    </p:spTree>
    <p:extLst>
      <p:ext uri="{BB962C8B-B14F-4D97-AF65-F5344CB8AC3E}">
        <p14:creationId xmlns:p14="http://schemas.microsoft.com/office/powerpoint/2010/main" val="3429471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5">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etin kutusu 10">
            <a:extLst>
              <a:ext uri="{FF2B5EF4-FFF2-40B4-BE49-F238E27FC236}">
                <a16:creationId xmlns:a16="http://schemas.microsoft.com/office/drawing/2014/main" id="{7DBA609A-49EB-40AF-A146-10FE881A99EF}"/>
              </a:ext>
            </a:extLst>
          </p:cNvPr>
          <p:cNvSpPr txBox="1"/>
          <p:nvPr/>
        </p:nvSpPr>
        <p:spPr>
          <a:xfrm>
            <a:off x="838200" y="6318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2800" b="1" kern="1200" dirty="0">
                <a:solidFill>
                  <a:schemeClr val="tx1"/>
                </a:solidFill>
                <a:latin typeface="+mj-lt"/>
                <a:ea typeface="+mj-ea"/>
                <a:cs typeface="+mj-cs"/>
              </a:rPr>
              <a:t>İÇERİK:</a:t>
            </a:r>
          </a:p>
        </p:txBody>
      </p:sp>
      <p:sp>
        <p:nvSpPr>
          <p:cNvPr id="3" name="İçerik Yer Tutucusu 2">
            <a:extLst>
              <a:ext uri="{FF2B5EF4-FFF2-40B4-BE49-F238E27FC236}">
                <a16:creationId xmlns:a16="http://schemas.microsoft.com/office/drawing/2014/main" id="{F40862AA-5C49-4C10-ACFF-354B6AD43AEA}"/>
              </a:ext>
            </a:extLst>
          </p:cNvPr>
          <p:cNvSpPr>
            <a:spLocks noGrp="1"/>
          </p:cNvSpPr>
          <p:nvPr>
            <p:ph idx="1"/>
          </p:nvPr>
        </p:nvSpPr>
        <p:spPr>
          <a:xfrm>
            <a:off x="838200" y="2057400"/>
            <a:ext cx="10515600" cy="3871762"/>
          </a:xfrm>
        </p:spPr>
        <p:txBody>
          <a:bodyPr vert="horz" lIns="91440" tIns="45720" rIns="91440" bIns="45720" rtlCol="0" anchor="t">
            <a:normAutofit/>
          </a:bodyPr>
          <a:lstStyle/>
          <a:p>
            <a:pPr marL="0" indent="0">
              <a:buNone/>
            </a:pPr>
            <a:endParaRPr lang="en-US" sz="2400" b="1" dirty="0"/>
          </a:p>
          <a:p>
            <a:pPr marL="0" indent="0" algn="ctr">
              <a:buNone/>
            </a:pPr>
            <a:r>
              <a:rPr lang="en-US" b="1" dirty="0"/>
              <a:t>METEOROLOJİK UYDU VERİLERİNİN ASTRONOMİK GÖZLEMLER AÇISINDAN DEĞERLENDİRİLMESİNE YÖNELİK YÖNTEM - KRİTER ÇALIŞMASI VE DOĞU ANADOLU GÖZLEMEVİ (</a:t>
            </a:r>
            <a:r>
              <a:rPr lang="en-US" b="1" i="1" dirty="0"/>
              <a:t>DAG</a:t>
            </a:r>
            <a:r>
              <a:rPr lang="en-US" b="1" dirty="0"/>
              <a:t>) YERLEŞKESİ İÇİN İLK KEZ UYGULANMASI</a:t>
            </a:r>
            <a:endParaRPr lang="en-US" dirty="0">
              <a:cs typeface="Calibri" panose="020F0502020204030204"/>
            </a:endParaRPr>
          </a:p>
          <a:p>
            <a:pPr marL="0"/>
            <a:endParaRPr lang="en-US" sz="2400" b="1" dirty="0"/>
          </a:p>
          <a:p>
            <a:pPr marL="0"/>
            <a:r>
              <a:rPr lang="en-US" sz="2400" b="1" dirty="0"/>
              <a:t>(TÜBİTAK – 2218 YURT İÇİ DOKTORA SONRASI ARAŞTIRMA BURS PROGRAMI)</a:t>
            </a:r>
            <a:endParaRPr lang="en-US" sz="2400" dirty="0"/>
          </a:p>
          <a:p>
            <a:pPr marL="0"/>
            <a:r>
              <a:rPr lang="en-US" sz="2400" b="1" dirty="0"/>
              <a:t>(BAŞLAMA/BİTİŞ: 02-01-2019/02-01-2021 [24 Ay])</a:t>
            </a:r>
            <a:endParaRPr lang="en-US" sz="2400" b="1" dirty="0">
              <a:cs typeface="Calibri"/>
            </a:endParaRPr>
          </a:p>
          <a:p>
            <a:endParaRPr lang="en-US" sz="2400" b="1" dirty="0"/>
          </a:p>
        </p:txBody>
      </p:sp>
    </p:spTree>
    <p:extLst>
      <p:ext uri="{BB962C8B-B14F-4D97-AF65-F5344CB8AC3E}">
        <p14:creationId xmlns:p14="http://schemas.microsoft.com/office/powerpoint/2010/main" val="668004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3189F544-F6B2-4721-AF71-3AC7BBDEE3F8}"/>
              </a:ext>
            </a:extLst>
          </p:cNvPr>
          <p:cNvSpPr>
            <a:spLocks noGrp="1"/>
          </p:cNvSpPr>
          <p:nvPr>
            <p:ph type="title"/>
          </p:nvPr>
        </p:nvSpPr>
        <p:spPr>
          <a:xfrm>
            <a:off x="621125" y="1012004"/>
            <a:ext cx="3960442" cy="4795408"/>
          </a:xfrm>
        </p:spPr>
        <p:txBody>
          <a:bodyPr>
            <a:normAutofit fontScale="90000"/>
          </a:bodyPr>
          <a:lstStyle/>
          <a:p>
            <a:r>
              <a:rPr lang="tr-TR" sz="3200">
                <a:solidFill>
                  <a:schemeClr val="bg1"/>
                </a:solidFill>
                <a:cs typeface="Calibri Light"/>
              </a:rPr>
              <a:t>ÇALIŞMANIN AMACI:</a:t>
            </a:r>
            <a:br>
              <a:rPr lang="tr-TR" sz="3200">
                <a:solidFill>
                  <a:schemeClr val="bg1"/>
                </a:solidFill>
                <a:cs typeface="Calibri Light"/>
              </a:rPr>
            </a:br>
            <a:r>
              <a:rPr lang="tr-TR" sz="3200">
                <a:solidFill>
                  <a:schemeClr val="bg1"/>
                </a:solidFill>
                <a:cs typeface="Calibri Light"/>
              </a:rPr>
              <a:t/>
            </a:r>
            <a:br>
              <a:rPr lang="tr-TR" sz="3200">
                <a:solidFill>
                  <a:schemeClr val="bg1"/>
                </a:solidFill>
                <a:cs typeface="Calibri Light"/>
              </a:rPr>
            </a:br>
            <a:r>
              <a:rPr lang="en-US" sz="2400" err="1">
                <a:solidFill>
                  <a:schemeClr val="bg1"/>
                </a:solidFill>
                <a:cs typeface="Calibri Light"/>
              </a:rPr>
              <a:t>Farklı</a:t>
            </a:r>
            <a:r>
              <a:rPr lang="en-US" sz="2400">
                <a:solidFill>
                  <a:schemeClr val="bg1"/>
                </a:solidFill>
                <a:cs typeface="Calibri Light"/>
              </a:rPr>
              <a:t> </a:t>
            </a:r>
            <a:r>
              <a:rPr lang="en-US" sz="2400" err="1">
                <a:solidFill>
                  <a:schemeClr val="bg1"/>
                </a:solidFill>
                <a:cs typeface="Calibri Light"/>
              </a:rPr>
              <a:t>dalgaboylarında</a:t>
            </a:r>
            <a:r>
              <a:rPr lang="en-US" sz="2400">
                <a:solidFill>
                  <a:schemeClr val="bg1"/>
                </a:solidFill>
                <a:cs typeface="Calibri Light"/>
              </a:rPr>
              <a:t> </a:t>
            </a:r>
            <a:r>
              <a:rPr lang="en-US" sz="2400" err="1">
                <a:solidFill>
                  <a:schemeClr val="bg1"/>
                </a:solidFill>
                <a:cs typeface="Calibri Light"/>
              </a:rPr>
              <a:t>yapılan</a:t>
            </a:r>
            <a:r>
              <a:rPr lang="en-US" sz="2400">
                <a:solidFill>
                  <a:schemeClr val="bg1"/>
                </a:solidFill>
                <a:cs typeface="Calibri Light"/>
              </a:rPr>
              <a:t> </a:t>
            </a:r>
            <a:r>
              <a:rPr lang="en-US" sz="2400" err="1">
                <a:solidFill>
                  <a:schemeClr val="bg1"/>
                </a:solidFill>
                <a:cs typeface="Calibri Light"/>
              </a:rPr>
              <a:t>gözlemleri</a:t>
            </a:r>
            <a:r>
              <a:rPr lang="en-US" sz="2400">
                <a:solidFill>
                  <a:schemeClr val="bg1"/>
                </a:solidFill>
                <a:cs typeface="Calibri Light"/>
              </a:rPr>
              <a:t> </a:t>
            </a:r>
            <a:r>
              <a:rPr lang="en-US" sz="2400" err="1">
                <a:solidFill>
                  <a:schemeClr val="bg1"/>
                </a:solidFill>
                <a:cs typeface="Calibri Light"/>
              </a:rPr>
              <a:t>belirleyen</a:t>
            </a:r>
            <a:r>
              <a:rPr lang="en-US" sz="2400">
                <a:solidFill>
                  <a:schemeClr val="bg1"/>
                </a:solidFill>
                <a:cs typeface="Calibri Light"/>
              </a:rPr>
              <a:t> temel faktörler; </a:t>
            </a:r>
            <a:r>
              <a:rPr lang="en-US" sz="2400" u="sng">
                <a:solidFill>
                  <a:srgbClr val="FF0000"/>
                </a:solidFill>
                <a:cs typeface="Calibri Light"/>
              </a:rPr>
              <a:t>gözlem yeri</a:t>
            </a:r>
            <a:r>
              <a:rPr lang="en-US" sz="2400">
                <a:solidFill>
                  <a:srgbClr val="FF0000"/>
                </a:solidFill>
                <a:cs typeface="Calibri Light"/>
              </a:rPr>
              <a:t> </a:t>
            </a:r>
            <a:r>
              <a:rPr lang="en-US" sz="2400">
                <a:solidFill>
                  <a:srgbClr val="FFFF00"/>
                </a:solidFill>
                <a:cs typeface="Calibri Light"/>
              </a:rPr>
              <a:t>(</a:t>
            </a:r>
            <a:r>
              <a:rPr lang="en-US" sz="2400" i="1">
                <a:solidFill>
                  <a:srgbClr val="FFFF00"/>
                </a:solidFill>
                <a:cs typeface="Calibri Light"/>
              </a:rPr>
              <a:t>yüksek rakım, altyapı, ışık ve toz kirliliğinden uzaklık, </a:t>
            </a:r>
            <a:r>
              <a:rPr lang="en-US" sz="2400" i="1" err="1">
                <a:solidFill>
                  <a:srgbClr val="FFFF00"/>
                </a:solidFill>
                <a:cs typeface="Calibri Light"/>
              </a:rPr>
              <a:t>kolay</a:t>
            </a:r>
            <a:r>
              <a:rPr lang="en-US" sz="2400" i="1">
                <a:solidFill>
                  <a:srgbClr val="FFFF00"/>
                </a:solidFill>
                <a:cs typeface="Calibri Light"/>
              </a:rPr>
              <a:t> </a:t>
            </a:r>
            <a:r>
              <a:rPr lang="en-US" sz="2400" i="1" err="1">
                <a:solidFill>
                  <a:srgbClr val="FFFF00"/>
                </a:solidFill>
                <a:cs typeface="Calibri Light"/>
              </a:rPr>
              <a:t>ulaşılabilirlik</a:t>
            </a:r>
            <a:r>
              <a:rPr lang="en-US" sz="2400" i="1">
                <a:solidFill>
                  <a:srgbClr val="FFFF00"/>
                </a:solidFill>
                <a:cs typeface="Calibri Light"/>
              </a:rPr>
              <a:t>, </a:t>
            </a:r>
            <a:r>
              <a:rPr lang="en-US" sz="2400" i="1" err="1">
                <a:solidFill>
                  <a:srgbClr val="FFFF00"/>
                </a:solidFill>
                <a:cs typeface="Calibri Light"/>
              </a:rPr>
              <a:t>iletişim</a:t>
            </a:r>
            <a:r>
              <a:rPr lang="en-US" sz="2400" i="1">
                <a:solidFill>
                  <a:srgbClr val="FFFF00"/>
                </a:solidFill>
                <a:cs typeface="Calibri Light"/>
              </a:rPr>
              <a:t> vb.</a:t>
            </a:r>
            <a:r>
              <a:rPr lang="en-US" sz="2400">
                <a:solidFill>
                  <a:srgbClr val="FFFF00"/>
                </a:solidFill>
                <a:cs typeface="Calibri Light"/>
              </a:rPr>
              <a:t>)</a:t>
            </a:r>
            <a:r>
              <a:rPr lang="en-US" sz="2400">
                <a:solidFill>
                  <a:schemeClr val="bg1"/>
                </a:solidFill>
                <a:cs typeface="Calibri Light"/>
              </a:rPr>
              <a:t>, </a:t>
            </a:r>
            <a:r>
              <a:rPr lang="en-US" sz="2400" u="sng" err="1">
                <a:solidFill>
                  <a:srgbClr val="FF0000"/>
                </a:solidFill>
                <a:cs typeface="Calibri Light"/>
              </a:rPr>
              <a:t>atmosferik</a:t>
            </a:r>
            <a:r>
              <a:rPr lang="en-US" sz="2400" u="sng">
                <a:solidFill>
                  <a:srgbClr val="FF0000"/>
                </a:solidFill>
                <a:cs typeface="Calibri Light"/>
              </a:rPr>
              <a:t> </a:t>
            </a:r>
            <a:r>
              <a:rPr lang="en-US" sz="2400" u="sng" err="1">
                <a:solidFill>
                  <a:srgbClr val="FF0000"/>
                </a:solidFill>
                <a:cs typeface="Calibri Light"/>
              </a:rPr>
              <a:t>etkiler</a:t>
            </a:r>
            <a:r>
              <a:rPr lang="en-US" sz="2400">
                <a:solidFill>
                  <a:schemeClr val="bg1"/>
                </a:solidFill>
                <a:cs typeface="Calibri Light"/>
              </a:rPr>
              <a:t> (</a:t>
            </a:r>
            <a:r>
              <a:rPr lang="en-US" sz="2400" i="1" err="1">
                <a:solidFill>
                  <a:srgbClr val="FFFF00"/>
                </a:solidFill>
                <a:cs typeface="Calibri Light"/>
              </a:rPr>
              <a:t>sıcaklık</a:t>
            </a:r>
            <a:r>
              <a:rPr lang="en-US" sz="2400" i="1">
                <a:solidFill>
                  <a:srgbClr val="FFFF00"/>
                </a:solidFill>
                <a:cs typeface="Calibri Light"/>
              </a:rPr>
              <a:t>, </a:t>
            </a:r>
            <a:r>
              <a:rPr lang="en-US" sz="2400" i="1" err="1">
                <a:solidFill>
                  <a:srgbClr val="FFFF00"/>
                </a:solidFill>
                <a:cs typeface="Calibri Light"/>
              </a:rPr>
              <a:t>nem</a:t>
            </a:r>
            <a:r>
              <a:rPr lang="en-US" sz="2400" i="1">
                <a:solidFill>
                  <a:srgbClr val="FFFF00"/>
                </a:solidFill>
                <a:cs typeface="Calibri Light"/>
              </a:rPr>
              <a:t> </a:t>
            </a:r>
            <a:r>
              <a:rPr lang="en-US" sz="2400" i="1" err="1">
                <a:solidFill>
                  <a:srgbClr val="FFFF00"/>
                </a:solidFill>
                <a:cs typeface="Calibri Light"/>
              </a:rPr>
              <a:t>oranı</a:t>
            </a:r>
            <a:r>
              <a:rPr lang="en-US" sz="2400" i="1">
                <a:solidFill>
                  <a:srgbClr val="FFFF00"/>
                </a:solidFill>
                <a:cs typeface="Calibri Light"/>
              </a:rPr>
              <a:t>, </a:t>
            </a:r>
            <a:r>
              <a:rPr lang="en-US" sz="2400" i="1" err="1">
                <a:solidFill>
                  <a:srgbClr val="FFFF00"/>
                </a:solidFill>
                <a:cs typeface="Calibri Light"/>
              </a:rPr>
              <a:t>açık</a:t>
            </a:r>
            <a:r>
              <a:rPr lang="en-US" sz="2400" i="1">
                <a:solidFill>
                  <a:srgbClr val="FFFF00"/>
                </a:solidFill>
                <a:cs typeface="Calibri Light"/>
              </a:rPr>
              <a:t> </a:t>
            </a:r>
            <a:r>
              <a:rPr lang="en-US" sz="2400" i="1" err="1">
                <a:solidFill>
                  <a:srgbClr val="FFFF00"/>
                </a:solidFill>
                <a:cs typeface="Calibri Light"/>
              </a:rPr>
              <a:t>gece</a:t>
            </a:r>
            <a:r>
              <a:rPr lang="en-US" sz="2400" i="1">
                <a:solidFill>
                  <a:srgbClr val="FFFF00"/>
                </a:solidFill>
                <a:cs typeface="Calibri Light"/>
              </a:rPr>
              <a:t> </a:t>
            </a:r>
            <a:r>
              <a:rPr lang="en-US" sz="2400" i="1" err="1">
                <a:solidFill>
                  <a:srgbClr val="FFFF00"/>
                </a:solidFill>
                <a:cs typeface="Calibri Light"/>
              </a:rPr>
              <a:t>sayısı</a:t>
            </a:r>
            <a:r>
              <a:rPr lang="en-US" sz="2400" i="1">
                <a:solidFill>
                  <a:srgbClr val="FFFF00"/>
                </a:solidFill>
                <a:cs typeface="Calibri Light"/>
              </a:rPr>
              <a:t>, </a:t>
            </a:r>
            <a:r>
              <a:rPr lang="en-US" sz="2400" i="1" err="1">
                <a:solidFill>
                  <a:srgbClr val="FFFF00"/>
                </a:solidFill>
                <a:cs typeface="Calibri Light"/>
              </a:rPr>
              <a:t>rüzgar</a:t>
            </a:r>
            <a:r>
              <a:rPr lang="en-US" sz="2400" i="1">
                <a:solidFill>
                  <a:srgbClr val="FFFF00"/>
                </a:solidFill>
                <a:cs typeface="Calibri Light"/>
              </a:rPr>
              <a:t> </a:t>
            </a:r>
            <a:r>
              <a:rPr lang="en-US" sz="2400" i="1" err="1">
                <a:solidFill>
                  <a:srgbClr val="FFFF00"/>
                </a:solidFill>
                <a:cs typeface="Calibri Light"/>
              </a:rPr>
              <a:t>hızı</a:t>
            </a:r>
            <a:r>
              <a:rPr lang="en-US" sz="2400" i="1">
                <a:solidFill>
                  <a:srgbClr val="FFFF00"/>
                </a:solidFill>
                <a:cs typeface="Calibri Light"/>
              </a:rPr>
              <a:t> vb.</a:t>
            </a:r>
            <a:r>
              <a:rPr lang="en-US" sz="2400">
                <a:solidFill>
                  <a:schemeClr val="bg1"/>
                </a:solidFill>
                <a:cs typeface="Calibri Light"/>
              </a:rPr>
              <a:t>) </a:t>
            </a:r>
            <a:r>
              <a:rPr lang="en-US" sz="2400" u="sng" err="1">
                <a:solidFill>
                  <a:srgbClr val="FF0000"/>
                </a:solidFill>
                <a:cs typeface="Calibri Light"/>
              </a:rPr>
              <a:t>ve</a:t>
            </a:r>
            <a:r>
              <a:rPr lang="en-US" sz="2400" u="sng">
                <a:solidFill>
                  <a:srgbClr val="FF0000"/>
                </a:solidFill>
                <a:cs typeface="Calibri Light"/>
              </a:rPr>
              <a:t> </a:t>
            </a:r>
            <a:r>
              <a:rPr lang="en-US" sz="2400" u="sng" err="1">
                <a:solidFill>
                  <a:srgbClr val="FF0000"/>
                </a:solidFill>
                <a:cs typeface="Calibri Light"/>
              </a:rPr>
              <a:t>gözlem</a:t>
            </a:r>
            <a:r>
              <a:rPr lang="en-US" sz="2400" u="sng">
                <a:solidFill>
                  <a:srgbClr val="FF0000"/>
                </a:solidFill>
                <a:cs typeface="Calibri Light"/>
              </a:rPr>
              <a:t> </a:t>
            </a:r>
            <a:r>
              <a:rPr lang="en-US" sz="2400" u="sng" err="1">
                <a:solidFill>
                  <a:srgbClr val="FF0000"/>
                </a:solidFill>
                <a:cs typeface="Calibri Light"/>
              </a:rPr>
              <a:t>araçlarıdır</a:t>
            </a:r>
            <a:r>
              <a:rPr lang="en-US" sz="2400">
                <a:solidFill>
                  <a:schemeClr val="bg1"/>
                </a:solidFill>
                <a:cs typeface="Calibri Light"/>
              </a:rPr>
              <a:t> (</a:t>
            </a:r>
            <a:r>
              <a:rPr lang="en-US" sz="2400" i="1" err="1">
                <a:solidFill>
                  <a:srgbClr val="FFFF00"/>
                </a:solidFill>
                <a:cs typeface="Calibri Light"/>
              </a:rPr>
              <a:t>teleskop</a:t>
            </a:r>
            <a:r>
              <a:rPr lang="en-US" sz="2400" i="1">
                <a:solidFill>
                  <a:srgbClr val="FFFF00"/>
                </a:solidFill>
                <a:cs typeface="Calibri Light"/>
              </a:rPr>
              <a:t>, </a:t>
            </a:r>
            <a:r>
              <a:rPr lang="en-US" sz="2400" i="1" err="1">
                <a:solidFill>
                  <a:srgbClr val="FFFF00"/>
                </a:solidFill>
                <a:cs typeface="Calibri Light"/>
              </a:rPr>
              <a:t>ayna</a:t>
            </a:r>
            <a:r>
              <a:rPr lang="en-US" sz="2400" i="1">
                <a:solidFill>
                  <a:srgbClr val="FFFF00"/>
                </a:solidFill>
                <a:cs typeface="Calibri Light"/>
              </a:rPr>
              <a:t>, </a:t>
            </a:r>
            <a:r>
              <a:rPr lang="en-US" sz="2400" i="1" err="1">
                <a:solidFill>
                  <a:srgbClr val="FFFF00"/>
                </a:solidFill>
                <a:cs typeface="Calibri Light"/>
              </a:rPr>
              <a:t>alıcılar</a:t>
            </a:r>
            <a:r>
              <a:rPr lang="en-US" sz="2400" i="1">
                <a:solidFill>
                  <a:srgbClr val="FFFF00"/>
                </a:solidFill>
                <a:cs typeface="Calibri Light"/>
              </a:rPr>
              <a:t> vb.</a:t>
            </a:r>
            <a:r>
              <a:rPr lang="en-US" sz="2400">
                <a:solidFill>
                  <a:schemeClr val="bg1"/>
                </a:solidFill>
                <a:cs typeface="Calibri Light"/>
              </a:rPr>
              <a:t>).</a:t>
            </a:r>
            <a:endParaRPr lang="tr-TR" sz="2400">
              <a:solidFill>
                <a:schemeClr val="bg1"/>
              </a:solidFill>
              <a:cs typeface="Calibri Light"/>
            </a:endParaRPr>
          </a:p>
          <a:p>
            <a:endParaRPr lang="tr-TR" sz="2400">
              <a:solidFill>
                <a:schemeClr val="bg1"/>
              </a:solidFill>
              <a:ea typeface="+mj-lt"/>
              <a:cs typeface="+mj-lt"/>
            </a:endParaRPr>
          </a:p>
        </p:txBody>
      </p:sp>
      <p:graphicFrame>
        <p:nvGraphicFramePr>
          <p:cNvPr id="16" name="İçerik Yer Tutucusu 2">
            <a:extLst>
              <a:ext uri="{FF2B5EF4-FFF2-40B4-BE49-F238E27FC236}">
                <a16:creationId xmlns:a16="http://schemas.microsoft.com/office/drawing/2014/main" id="{F9655091-745E-49A7-95B6-6BB5762AA193}"/>
              </a:ext>
            </a:extLst>
          </p:cNvPr>
          <p:cNvGraphicFramePr>
            <a:graphicFrameLocks noGrp="1"/>
          </p:cNvGraphicFramePr>
          <p:nvPr>
            <p:ph idx="1"/>
            <p:extLst>
              <p:ext uri="{D42A27DB-BD31-4B8C-83A1-F6EECF244321}">
                <p14:modId xmlns:p14="http://schemas.microsoft.com/office/powerpoint/2010/main" val="32686235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34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4">
            <a:extLst>
              <a:ext uri="{FF2B5EF4-FFF2-40B4-BE49-F238E27FC236}">
                <a16:creationId xmlns:a16="http://schemas.microsoft.com/office/drawing/2014/main"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nvan 29">
            <a:extLst>
              <a:ext uri="{FF2B5EF4-FFF2-40B4-BE49-F238E27FC236}">
                <a16:creationId xmlns:a16="http://schemas.microsoft.com/office/drawing/2014/main" id="{7EE212CA-69CB-415C-9DAA-1DD3934E726A}"/>
              </a:ext>
            </a:extLst>
          </p:cNvPr>
          <p:cNvSpPr>
            <a:spLocks noGrp="1"/>
          </p:cNvSpPr>
          <p:nvPr>
            <p:ph type="title"/>
          </p:nvPr>
        </p:nvSpPr>
        <p:spPr>
          <a:xfrm>
            <a:off x="336112" y="310822"/>
            <a:ext cx="4385963" cy="6216029"/>
          </a:xfrm>
          <a:solidFill>
            <a:schemeClr val="bg2"/>
          </a:solidFill>
        </p:spPr>
        <p:txBody>
          <a:bodyPr vert="horz" lIns="91440" tIns="45720" rIns="91440" bIns="45720" rtlCol="0" anchor="t">
            <a:normAutofit/>
          </a:bodyPr>
          <a:lstStyle/>
          <a:p>
            <a:r>
              <a:rPr lang="en-US" sz="2000" b="1" u="sng" dirty="0">
                <a:cs typeface="Calibri Light"/>
              </a:rPr>
              <a:t/>
            </a:r>
            <a:br>
              <a:rPr lang="en-US" sz="2000" b="1" u="sng" dirty="0">
                <a:cs typeface="Calibri Light"/>
              </a:rPr>
            </a:br>
            <a:r>
              <a:rPr lang="en-US" sz="2000" b="1" u="sng" dirty="0" err="1">
                <a:cs typeface="Calibri Light"/>
              </a:rPr>
              <a:t>Atmosferik</a:t>
            </a:r>
            <a:r>
              <a:rPr lang="en-US" sz="2000" b="1" u="sng" dirty="0">
                <a:cs typeface="Calibri Light"/>
              </a:rPr>
              <a:t> </a:t>
            </a:r>
            <a:r>
              <a:rPr lang="en-US" sz="2000" b="1" u="sng" dirty="0" err="1">
                <a:cs typeface="Calibri Light"/>
              </a:rPr>
              <a:t>soğurulmadan</a:t>
            </a:r>
            <a:r>
              <a:rPr lang="en-US" sz="2000" b="1" u="sng" dirty="0">
                <a:cs typeface="Calibri Light"/>
              </a:rPr>
              <a:t> </a:t>
            </a:r>
            <a:r>
              <a:rPr lang="en-US" sz="2000" b="1" u="sng" dirty="0" err="1">
                <a:cs typeface="Calibri Light"/>
              </a:rPr>
              <a:t>sorumlu</a:t>
            </a:r>
            <a:r>
              <a:rPr lang="en-US" sz="2000" b="1" u="sng" dirty="0">
                <a:cs typeface="Calibri Light"/>
              </a:rPr>
              <a:t> </a:t>
            </a:r>
            <a:r>
              <a:rPr lang="en-US" sz="2000" b="1" u="sng" dirty="0" err="1">
                <a:cs typeface="Calibri Light"/>
              </a:rPr>
              <a:t>başlıca</a:t>
            </a:r>
            <a:r>
              <a:rPr lang="en-US" sz="2000" b="1" u="sng" dirty="0">
                <a:cs typeface="Calibri Light"/>
              </a:rPr>
              <a:t> </a:t>
            </a:r>
            <a:r>
              <a:rPr lang="en-US" sz="2000" b="1" u="sng" dirty="0" err="1">
                <a:cs typeface="Calibri Light"/>
              </a:rPr>
              <a:t>moleküller</a:t>
            </a:r>
            <a:r>
              <a:rPr lang="en-US" sz="2000" b="1" u="sng" dirty="0">
                <a:cs typeface="Calibri Light"/>
              </a:rPr>
              <a:t>;</a:t>
            </a:r>
            <a:r>
              <a:rPr lang="en-US" sz="2000" b="1" u="sng" dirty="0">
                <a:ea typeface="+mj-lt"/>
                <a:cs typeface="+mj-lt"/>
              </a:rPr>
              <a:t/>
            </a:r>
            <a:br>
              <a:rPr lang="en-US" sz="2000" b="1" u="sng" dirty="0">
                <a:ea typeface="+mj-lt"/>
                <a:cs typeface="+mj-lt"/>
              </a:rPr>
            </a:br>
            <a:r>
              <a:rPr lang="en-US" sz="2000" b="1" u="sng" dirty="0">
                <a:ea typeface="+mj-lt"/>
                <a:cs typeface="+mj-lt"/>
              </a:rPr>
              <a:t/>
            </a:r>
            <a:br>
              <a:rPr lang="en-US" sz="2000" b="1" u="sng" dirty="0">
                <a:ea typeface="+mj-lt"/>
                <a:cs typeface="+mj-lt"/>
              </a:rPr>
            </a:br>
            <a:r>
              <a:rPr lang="en-US" sz="2000" b="1" dirty="0" err="1">
                <a:cs typeface="Calibri Light"/>
              </a:rPr>
              <a:t>ozon</a:t>
            </a:r>
            <a:r>
              <a:rPr lang="en-US" sz="2000" b="1" dirty="0">
                <a:cs typeface="Calibri Light"/>
              </a:rPr>
              <a:t> (O3), </a:t>
            </a:r>
            <a:r>
              <a:rPr lang="en-US" sz="2000" b="1" dirty="0" err="1">
                <a:cs typeface="Calibri Light"/>
              </a:rPr>
              <a:t>su</a:t>
            </a:r>
            <a:r>
              <a:rPr lang="en-US" sz="2000" b="1" dirty="0">
                <a:cs typeface="Calibri Light"/>
              </a:rPr>
              <a:t> </a:t>
            </a:r>
            <a:r>
              <a:rPr lang="en-US" sz="2000" b="1" dirty="0" err="1">
                <a:cs typeface="Calibri Light"/>
              </a:rPr>
              <a:t>buharı</a:t>
            </a:r>
            <a:r>
              <a:rPr lang="en-US" sz="2000" b="1" dirty="0">
                <a:cs typeface="Calibri Light"/>
              </a:rPr>
              <a:t> (H2O), </a:t>
            </a:r>
            <a:r>
              <a:rPr lang="en-US" sz="2000" b="1" dirty="0" err="1">
                <a:cs typeface="Calibri Light"/>
              </a:rPr>
              <a:t>karbondioksit</a:t>
            </a:r>
            <a:r>
              <a:rPr lang="en-US" sz="2000" b="1" dirty="0">
                <a:cs typeface="Calibri Light"/>
              </a:rPr>
              <a:t> (CO2),</a:t>
            </a:r>
            <a:r>
              <a:rPr lang="en-US" sz="2000" dirty="0">
                <a:cs typeface="Calibri Light"/>
              </a:rPr>
              <a:t> </a:t>
            </a:r>
            <a:r>
              <a:rPr lang="en-US" sz="2000" dirty="0" err="1">
                <a:cs typeface="Calibri Light"/>
              </a:rPr>
              <a:t>karbonmonoksit</a:t>
            </a:r>
            <a:r>
              <a:rPr lang="en-US" sz="2000" dirty="0">
                <a:cs typeface="Calibri Light"/>
              </a:rPr>
              <a:t> (CO), </a:t>
            </a:r>
            <a:r>
              <a:rPr lang="en-US" sz="2000" dirty="0" err="1">
                <a:cs typeface="Calibri Light"/>
              </a:rPr>
              <a:t>azot</a:t>
            </a:r>
            <a:r>
              <a:rPr lang="en-US" sz="2000" dirty="0">
                <a:cs typeface="Calibri Light"/>
              </a:rPr>
              <a:t> (N2) </a:t>
            </a:r>
            <a:r>
              <a:rPr lang="en-US" sz="2000" dirty="0" err="1">
                <a:cs typeface="Calibri Light"/>
              </a:rPr>
              <a:t>ve</a:t>
            </a:r>
            <a:r>
              <a:rPr lang="en-US" sz="2000" dirty="0">
                <a:cs typeface="Calibri Light"/>
              </a:rPr>
              <a:t> </a:t>
            </a:r>
            <a:r>
              <a:rPr lang="en-US" sz="2000" dirty="0" err="1">
                <a:cs typeface="Calibri Light"/>
              </a:rPr>
              <a:t>oksijendir</a:t>
            </a:r>
            <a:r>
              <a:rPr lang="en-US" sz="2000" dirty="0">
                <a:cs typeface="Calibri Light"/>
              </a:rPr>
              <a:t> (O2).</a:t>
            </a:r>
            <a:r>
              <a:rPr lang="en-US" sz="2000" dirty="0">
                <a:ea typeface="+mj-lt"/>
                <a:cs typeface="+mj-lt"/>
              </a:rPr>
              <a:t/>
            </a:r>
            <a:br>
              <a:rPr lang="en-US" sz="2000" dirty="0">
                <a:ea typeface="+mj-lt"/>
                <a:cs typeface="+mj-lt"/>
              </a:rPr>
            </a:br>
            <a:r>
              <a:rPr lang="en-US" sz="2000" dirty="0">
                <a:ea typeface="+mj-lt"/>
                <a:cs typeface="+mj-lt"/>
              </a:rPr>
              <a:t/>
            </a:r>
            <a:br>
              <a:rPr lang="en-US" sz="2000" dirty="0">
                <a:ea typeface="+mj-lt"/>
                <a:cs typeface="+mj-lt"/>
              </a:rPr>
            </a:br>
            <a:r>
              <a:rPr lang="en-US" sz="2000" b="1" u="sng" dirty="0">
                <a:cs typeface="Calibri Light"/>
              </a:rPr>
              <a:t>DOĞU ANADOLU GÖZLEMEVİ (DAG):</a:t>
            </a:r>
            <a:r>
              <a:rPr lang="en-US" sz="2000" u="sng" dirty="0">
                <a:ea typeface="+mj-lt"/>
                <a:cs typeface="+mj-lt"/>
              </a:rPr>
              <a:t/>
            </a:r>
            <a:br>
              <a:rPr lang="en-US" sz="2000" u="sng" dirty="0">
                <a:ea typeface="+mj-lt"/>
                <a:cs typeface="+mj-lt"/>
              </a:rPr>
            </a:br>
            <a:r>
              <a:rPr lang="en-US" sz="2000" u="sng" dirty="0">
                <a:ea typeface="+mj-lt"/>
                <a:cs typeface="+mj-lt"/>
              </a:rPr>
              <a:t/>
            </a:r>
            <a:br>
              <a:rPr lang="en-US" sz="2000" u="sng" dirty="0">
                <a:ea typeface="+mj-lt"/>
                <a:cs typeface="+mj-lt"/>
              </a:rPr>
            </a:br>
            <a:r>
              <a:rPr lang="tr-TR" sz="2000" dirty="0">
                <a:cs typeface="Calibri Light"/>
              </a:rPr>
              <a:t>Türkiye’nin en büyük çaplı (</a:t>
            </a:r>
            <a:r>
              <a:rPr lang="tr-TR" sz="2000" i="1" dirty="0">
                <a:cs typeface="Calibri Light"/>
              </a:rPr>
              <a:t>4 m</a:t>
            </a:r>
            <a:r>
              <a:rPr lang="tr-TR" sz="2000" dirty="0">
                <a:cs typeface="Calibri Light"/>
              </a:rPr>
              <a:t>)</a:t>
            </a:r>
            <a:br>
              <a:rPr lang="tr-TR" sz="2000" dirty="0">
                <a:cs typeface="Calibri Light"/>
              </a:rPr>
            </a:br>
            <a:r>
              <a:rPr lang="tr-TR" sz="2000" i="1" dirty="0">
                <a:cs typeface="Calibri Light"/>
              </a:rPr>
              <a:t>VIS ve IR;</a:t>
            </a:r>
            <a:r>
              <a:rPr lang="tr-TR" sz="2000" dirty="0">
                <a:cs typeface="Calibri Light"/>
              </a:rPr>
              <a:t> [0.3-3 mikron]</a:t>
            </a:r>
            <a:br>
              <a:rPr lang="tr-TR" sz="2000" dirty="0">
                <a:cs typeface="Calibri Light"/>
              </a:rPr>
            </a:br>
            <a:r>
              <a:rPr lang="tr-TR" sz="2000" i="1" dirty="0">
                <a:ea typeface="+mj-lt"/>
                <a:cs typeface="+mj-lt"/>
              </a:rPr>
              <a:t>3170 m rakım</a:t>
            </a:r>
            <a:r>
              <a:rPr lang="en-US" dirty="0">
                <a:ea typeface="+mj-lt"/>
                <a:cs typeface="+mj-lt"/>
              </a:rPr>
              <a:t/>
            </a:r>
            <a:br>
              <a:rPr lang="en-US" dirty="0">
                <a:ea typeface="+mj-lt"/>
                <a:cs typeface="+mj-lt"/>
              </a:rPr>
            </a:br>
            <a:r>
              <a:rPr lang="tr-TR" sz="2000" i="1" dirty="0">
                <a:ea typeface="+mj-lt"/>
                <a:cs typeface="+mj-lt"/>
              </a:rPr>
              <a:t/>
            </a:r>
            <a:br>
              <a:rPr lang="tr-TR" sz="2000" i="1" dirty="0">
                <a:ea typeface="+mj-lt"/>
                <a:cs typeface="+mj-lt"/>
              </a:rPr>
            </a:br>
            <a:r>
              <a:rPr lang="tr-TR" sz="2000" i="1" dirty="0">
                <a:solidFill>
                  <a:schemeClr val="bg1"/>
                </a:solidFill>
                <a:ea typeface="+mj-lt"/>
                <a:cs typeface="+mj-lt"/>
              </a:rPr>
              <a:t/>
            </a:r>
            <a:br>
              <a:rPr lang="tr-TR" sz="2000" i="1" dirty="0">
                <a:solidFill>
                  <a:schemeClr val="bg1"/>
                </a:solidFill>
                <a:ea typeface="+mj-lt"/>
                <a:cs typeface="+mj-lt"/>
              </a:rPr>
            </a:br>
            <a:r>
              <a:rPr lang="tr-TR" sz="2000" i="1" dirty="0">
                <a:solidFill>
                  <a:schemeClr val="bg1"/>
                </a:solidFill>
                <a:ea typeface="+mj-lt"/>
                <a:cs typeface="+mj-lt"/>
              </a:rPr>
              <a:t/>
            </a:r>
            <a:br>
              <a:rPr lang="tr-TR" sz="2000" i="1" dirty="0">
                <a:solidFill>
                  <a:schemeClr val="bg1"/>
                </a:solidFill>
                <a:ea typeface="+mj-lt"/>
                <a:cs typeface="+mj-lt"/>
              </a:rPr>
            </a:br>
            <a:endParaRPr lang="tr-TR" sz="2000" i="1" kern="1200" dirty="0">
              <a:solidFill>
                <a:schemeClr val="bg1"/>
              </a:solidFill>
              <a:ea typeface="+mj-lt"/>
              <a:cs typeface="+mj-lt"/>
            </a:endParaRPr>
          </a:p>
        </p:txBody>
      </p:sp>
      <p:pic>
        <p:nvPicPr>
          <p:cNvPr id="9" name="Resim 9">
            <a:extLst>
              <a:ext uri="{FF2B5EF4-FFF2-40B4-BE49-F238E27FC236}">
                <a16:creationId xmlns:a16="http://schemas.microsoft.com/office/drawing/2014/main" id="{44112E29-AD97-40A6-975B-1C9587A9B669}"/>
              </a:ext>
            </a:extLst>
          </p:cNvPr>
          <p:cNvPicPr>
            <a:picLocks noGrp="1" noChangeAspect="1"/>
          </p:cNvPicPr>
          <p:nvPr>
            <p:ph idx="1"/>
          </p:nvPr>
        </p:nvPicPr>
        <p:blipFill>
          <a:blip r:embed="rId2"/>
          <a:stretch>
            <a:fillRect/>
          </a:stretch>
        </p:blipFill>
        <p:spPr>
          <a:xfrm>
            <a:off x="5153822" y="1502373"/>
            <a:ext cx="6553545" cy="3522530"/>
          </a:xfrm>
          <a:prstGeom prst="rect">
            <a:avLst/>
          </a:prstGeom>
        </p:spPr>
      </p:pic>
    </p:spTree>
    <p:extLst>
      <p:ext uri="{BB962C8B-B14F-4D97-AF65-F5344CB8AC3E}">
        <p14:creationId xmlns:p14="http://schemas.microsoft.com/office/powerpoint/2010/main" val="2477605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5B336162-B533-4EFE-8BB3-8EBB4A5E3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112B6E1E-2403-4727-82ED-41F75BBE6C57}"/>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tr-TR" sz="3200">
                <a:solidFill>
                  <a:srgbClr val="262626"/>
                </a:solidFill>
                <a:cs typeface="Calibri Light"/>
              </a:rPr>
              <a:t>VERİLER:</a:t>
            </a:r>
          </a:p>
        </p:txBody>
      </p:sp>
      <p:sp>
        <p:nvSpPr>
          <p:cNvPr id="3" name="İçerik Yer Tutucusu 2">
            <a:extLst>
              <a:ext uri="{FF2B5EF4-FFF2-40B4-BE49-F238E27FC236}">
                <a16:creationId xmlns:a16="http://schemas.microsoft.com/office/drawing/2014/main" id="{6756B877-F047-4734-86F7-EBDF2E4811E4}"/>
              </a:ext>
            </a:extLst>
          </p:cNvPr>
          <p:cNvSpPr>
            <a:spLocks noGrp="1"/>
          </p:cNvSpPr>
          <p:nvPr>
            <p:ph idx="1"/>
          </p:nvPr>
        </p:nvSpPr>
        <p:spPr>
          <a:xfrm>
            <a:off x="5761635" y="802638"/>
            <a:ext cx="5955035" cy="5252722"/>
          </a:xfrm>
        </p:spPr>
        <p:txBody>
          <a:bodyPr vert="horz" lIns="91440" tIns="45720" rIns="91440" bIns="45720" rtlCol="0" anchor="ctr">
            <a:normAutofit/>
          </a:bodyPr>
          <a:lstStyle/>
          <a:p>
            <a:r>
              <a:rPr lang="tr-TR" sz="2400">
                <a:cs typeface="Calibri"/>
              </a:rPr>
              <a:t>MODIS:</a:t>
            </a:r>
          </a:p>
          <a:p>
            <a:pPr lvl="1"/>
            <a:r>
              <a:rPr lang="tr-TR">
                <a:cs typeface="Calibri"/>
              </a:rPr>
              <a:t>MYD07 (MODIS </a:t>
            </a:r>
            <a:r>
              <a:rPr lang="tr-TR" err="1">
                <a:cs typeface="Calibri"/>
              </a:rPr>
              <a:t>Atmospheric</a:t>
            </a:r>
            <a:r>
              <a:rPr lang="tr-TR">
                <a:cs typeface="Calibri"/>
              </a:rPr>
              <a:t> Profile </a:t>
            </a:r>
            <a:r>
              <a:rPr lang="tr-TR" err="1">
                <a:cs typeface="Calibri"/>
              </a:rPr>
              <a:t>product</a:t>
            </a:r>
            <a:r>
              <a:rPr lang="tr-TR">
                <a:cs typeface="Calibri"/>
              </a:rPr>
              <a:t>)</a:t>
            </a:r>
          </a:p>
          <a:p>
            <a:r>
              <a:rPr lang="tr-TR" sz="2400">
                <a:cs typeface="Calibri"/>
              </a:rPr>
              <a:t>METEOSAT</a:t>
            </a:r>
          </a:p>
          <a:p>
            <a:pPr lvl="1"/>
            <a:r>
              <a:rPr lang="tr-TR">
                <a:cs typeface="Calibri"/>
              </a:rPr>
              <a:t>SEVIRI (</a:t>
            </a:r>
            <a:r>
              <a:rPr lang="tr-TR" err="1">
                <a:cs typeface="Calibri"/>
              </a:rPr>
              <a:t>Reflektans</a:t>
            </a:r>
            <a:r>
              <a:rPr lang="tr-TR">
                <a:cs typeface="Calibri"/>
              </a:rPr>
              <a:t>, Parlaklık sıcaklığı)</a:t>
            </a:r>
          </a:p>
          <a:p>
            <a:pPr lvl="1"/>
            <a:r>
              <a:rPr lang="tr-TR">
                <a:cs typeface="Calibri"/>
              </a:rPr>
              <a:t>NWC SAF (Bulut tipi, Bulut maskesi</a:t>
            </a:r>
            <a:r>
              <a:rPr lang="tr-TR" dirty="0">
                <a:cs typeface="Calibri"/>
              </a:rPr>
              <a:t>)</a:t>
            </a:r>
          </a:p>
          <a:p>
            <a:r>
              <a:rPr lang="tr-TR" sz="2400">
                <a:cs typeface="Calibri"/>
              </a:rPr>
              <a:t>RAVİNSONDE</a:t>
            </a:r>
          </a:p>
          <a:p>
            <a:pPr marL="457200" lvl="1" indent="0"/>
            <a:r>
              <a:rPr lang="tr-TR">
                <a:cs typeface="Calibri"/>
              </a:rPr>
              <a:t>ERZURUM (Basınç, Sıcaklık, Nem)</a:t>
            </a:r>
          </a:p>
          <a:p>
            <a:r>
              <a:rPr lang="tr-TR">
                <a:cs typeface="Calibri"/>
              </a:rPr>
              <a:t>DAG/ATASAM YERİNDE ÖLÇÜMLER:</a:t>
            </a:r>
          </a:p>
          <a:p>
            <a:pPr marL="457200" lvl="1" indent="0"/>
            <a:r>
              <a:rPr lang="tr-TR" i="1" err="1">
                <a:cs typeface="Calibri"/>
              </a:rPr>
              <a:t>Seeing</a:t>
            </a:r>
            <a:r>
              <a:rPr lang="tr-TR" i="1" dirty="0">
                <a:cs typeface="Calibri"/>
              </a:rPr>
              <a:t> </a:t>
            </a:r>
            <a:r>
              <a:rPr lang="tr-TR" i="1" err="1">
                <a:cs typeface="Calibri"/>
              </a:rPr>
              <a:t>Monitor</a:t>
            </a:r>
            <a:r>
              <a:rPr lang="tr-TR" i="1">
                <a:cs typeface="Calibri"/>
              </a:rPr>
              <a:t>, GNSS-PWV </a:t>
            </a:r>
          </a:p>
          <a:p>
            <a:pPr lvl="1"/>
            <a:endParaRPr lang="tr-TR">
              <a:cs typeface="Calibri"/>
            </a:endParaRPr>
          </a:p>
        </p:txBody>
      </p:sp>
    </p:spTree>
    <p:extLst>
      <p:ext uri="{BB962C8B-B14F-4D97-AF65-F5344CB8AC3E}">
        <p14:creationId xmlns:p14="http://schemas.microsoft.com/office/powerpoint/2010/main" val="37708461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8BF2D1C5-3C76-478D-9BE1-077746936D39}"/>
              </a:ext>
            </a:extLst>
          </p:cNvPr>
          <p:cNvSpPr txBox="1"/>
          <p:nvPr/>
        </p:nvSpPr>
        <p:spPr>
          <a:xfrm>
            <a:off x="674237" y="914400"/>
            <a:ext cx="3657600" cy="288757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tr-TR" sz="4800">
                <a:solidFill>
                  <a:schemeClr val="bg1"/>
                </a:solidFill>
                <a:latin typeface="+mj-lt"/>
                <a:ea typeface="+mj-ea"/>
                <a:cs typeface="Calibri Light"/>
              </a:rPr>
              <a:t>MYD07 (MODIS </a:t>
            </a:r>
            <a:r>
              <a:rPr lang="tr-TR" sz="4800" err="1">
                <a:solidFill>
                  <a:schemeClr val="bg1"/>
                </a:solidFill>
                <a:latin typeface="+mj-lt"/>
                <a:ea typeface="+mj-ea"/>
                <a:cs typeface="Calibri Light"/>
              </a:rPr>
              <a:t>Atmospheric</a:t>
            </a:r>
            <a:r>
              <a:rPr lang="tr-TR" sz="4800">
                <a:solidFill>
                  <a:schemeClr val="bg1"/>
                </a:solidFill>
                <a:latin typeface="+mj-lt"/>
                <a:ea typeface="+mj-ea"/>
                <a:cs typeface="Calibri Light"/>
              </a:rPr>
              <a:t> Profile </a:t>
            </a:r>
            <a:r>
              <a:rPr lang="tr-TR" sz="4800" err="1">
                <a:solidFill>
                  <a:schemeClr val="bg1"/>
                </a:solidFill>
                <a:latin typeface="+mj-lt"/>
                <a:ea typeface="+mj-ea"/>
                <a:cs typeface="Calibri Light"/>
              </a:rPr>
              <a:t>product</a:t>
            </a:r>
            <a:r>
              <a:rPr lang="tr-TR" sz="4800">
                <a:solidFill>
                  <a:schemeClr val="bg1"/>
                </a:solidFill>
                <a:latin typeface="+mj-lt"/>
                <a:ea typeface="+mj-ea"/>
                <a:cs typeface="Calibri Light"/>
              </a:rPr>
              <a:t>)</a:t>
            </a:r>
            <a:endParaRPr lang="tr-TR">
              <a:solidFill>
                <a:schemeClr val="bg1"/>
              </a:solidFill>
              <a:ea typeface="+mj-ea"/>
              <a:cs typeface="Calibri"/>
            </a:endParaRP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Resim 2" descr="ekran görüntüsü içeren bir resim&#10;&#10;Çok yüksek güvenilirlikle oluşturulmuş açıklama">
            <a:extLst>
              <a:ext uri="{FF2B5EF4-FFF2-40B4-BE49-F238E27FC236}">
                <a16:creationId xmlns:a16="http://schemas.microsoft.com/office/drawing/2014/main" id="{507EFE12-24CA-4D33-955C-E09A67AE2381}"/>
              </a:ext>
            </a:extLst>
          </p:cNvPr>
          <p:cNvPicPr>
            <a:picLocks noChangeAspect="1"/>
          </p:cNvPicPr>
          <p:nvPr/>
        </p:nvPicPr>
        <p:blipFill>
          <a:blip r:embed="rId2"/>
          <a:stretch>
            <a:fillRect/>
          </a:stretch>
        </p:blipFill>
        <p:spPr>
          <a:xfrm>
            <a:off x="5153822" y="1589786"/>
            <a:ext cx="6553545" cy="3686369"/>
          </a:xfrm>
          <a:prstGeom prst="rect">
            <a:avLst/>
          </a:prstGeom>
        </p:spPr>
      </p:pic>
    </p:spTree>
    <p:extLst>
      <p:ext uri="{BB962C8B-B14F-4D97-AF65-F5344CB8AC3E}">
        <p14:creationId xmlns:p14="http://schemas.microsoft.com/office/powerpoint/2010/main" val="1799757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nvan 13">
            <a:extLst>
              <a:ext uri="{FF2B5EF4-FFF2-40B4-BE49-F238E27FC236}">
                <a16:creationId xmlns:a16="http://schemas.microsoft.com/office/drawing/2014/main" id="{3D533AE9-73A7-471E-BE66-0542A554E5A7}"/>
              </a:ext>
            </a:extLst>
          </p:cNvPr>
          <p:cNvSpPr>
            <a:spLocks noGrp="1"/>
          </p:cNvSpPr>
          <p:nvPr>
            <p:ph type="title" idx="4294967295"/>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BULUTLULUK</a:t>
            </a:r>
          </a:p>
        </p:txBody>
      </p:sp>
      <p:cxnSp>
        <p:nvCxnSpPr>
          <p:cNvPr id="32"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Resim 2">
            <a:extLst>
              <a:ext uri="{FF2B5EF4-FFF2-40B4-BE49-F238E27FC236}">
                <a16:creationId xmlns:a16="http://schemas.microsoft.com/office/drawing/2014/main" id="{A82387B1-9A5A-413A-B2D9-232A41184900}"/>
              </a:ext>
            </a:extLst>
          </p:cNvPr>
          <p:cNvPicPr>
            <a:picLocks noChangeAspect="1"/>
          </p:cNvPicPr>
          <p:nvPr/>
        </p:nvPicPr>
        <p:blipFill rotWithShape="1">
          <a:blip r:embed="rId2"/>
          <a:srcRect l="8452" r="13467" b="8"/>
          <a:stretch/>
        </p:blipFill>
        <p:spPr>
          <a:xfrm>
            <a:off x="675354" y="2426818"/>
            <a:ext cx="4768344" cy="3997637"/>
          </a:xfrm>
          <a:prstGeom prst="rect">
            <a:avLst/>
          </a:prstGeom>
        </p:spPr>
      </p:pic>
      <p:cxnSp>
        <p:nvCxnSpPr>
          <p:cNvPr id="34" name="Straight Connector 22">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Resim 4" descr="metin içeren bir resim&#10;&#10;Yüksek güvenilirlikle oluşturulmuş açıklama">
            <a:extLst>
              <a:ext uri="{FF2B5EF4-FFF2-40B4-BE49-F238E27FC236}">
                <a16:creationId xmlns:a16="http://schemas.microsoft.com/office/drawing/2014/main" id="{3F364D63-62DE-40AF-B738-6D272EE9A6C9}"/>
              </a:ext>
            </a:extLst>
          </p:cNvPr>
          <p:cNvPicPr>
            <a:picLocks noChangeAspect="1"/>
          </p:cNvPicPr>
          <p:nvPr/>
        </p:nvPicPr>
        <p:blipFill rotWithShape="1">
          <a:blip r:embed="rId3"/>
          <a:srcRect r="12" b="13026"/>
          <a:stretch/>
        </p:blipFill>
        <p:spPr>
          <a:xfrm>
            <a:off x="6445073" y="2882958"/>
            <a:ext cx="5455917" cy="3085357"/>
          </a:xfrm>
          <a:prstGeom prst="rect">
            <a:avLst/>
          </a:prstGeom>
        </p:spPr>
      </p:pic>
    </p:spTree>
    <p:extLst>
      <p:ext uri="{BB962C8B-B14F-4D97-AF65-F5344CB8AC3E}">
        <p14:creationId xmlns:p14="http://schemas.microsoft.com/office/powerpoint/2010/main" val="3056423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02C292DA-E3B7-4782-B5BB-F114C466727A}"/>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tr-TR" sz="2800">
                <a:solidFill>
                  <a:schemeClr val="bg1"/>
                </a:solidFill>
                <a:cs typeface="Calibri Light"/>
              </a:rPr>
              <a:t>YAĞIŞABİLİR SU BUHARI (PWV)</a:t>
            </a:r>
            <a:endParaRPr lang="tr-TR" sz="2800">
              <a:solidFill>
                <a:schemeClr val="bg1"/>
              </a:solidFill>
            </a:endParaRPr>
          </a:p>
        </p:txBody>
      </p:sp>
      <p:pic>
        <p:nvPicPr>
          <p:cNvPr id="5" name="Resim 2">
            <a:extLst>
              <a:ext uri="{FF2B5EF4-FFF2-40B4-BE49-F238E27FC236}">
                <a16:creationId xmlns:a16="http://schemas.microsoft.com/office/drawing/2014/main" id="{0D3EE138-BEA6-49A5-824D-C94F5EBDF4F4}"/>
              </a:ext>
            </a:extLst>
          </p:cNvPr>
          <p:cNvPicPr>
            <a:picLocks noChangeAspect="1"/>
          </p:cNvPicPr>
          <p:nvPr/>
        </p:nvPicPr>
        <p:blipFill>
          <a:blip r:embed="rId2"/>
          <a:stretch>
            <a:fillRect/>
          </a:stretch>
        </p:blipFill>
        <p:spPr>
          <a:xfrm>
            <a:off x="4867781" y="189415"/>
            <a:ext cx="6250769" cy="3531683"/>
          </a:xfrm>
          <a:prstGeom prst="rect">
            <a:avLst/>
          </a:prstGeom>
        </p:spPr>
      </p:pic>
      <p:sp>
        <p:nvSpPr>
          <p:cNvPr id="9" name="Metin kutusu 8">
            <a:extLst>
              <a:ext uri="{FF2B5EF4-FFF2-40B4-BE49-F238E27FC236}">
                <a16:creationId xmlns:a16="http://schemas.microsoft.com/office/drawing/2014/main" id="{0F7A00D9-ED8E-459D-99F6-87D39E1373D9}"/>
              </a:ext>
            </a:extLst>
          </p:cNvPr>
          <p:cNvSpPr txBox="1"/>
          <p:nvPr/>
        </p:nvSpPr>
        <p:spPr>
          <a:xfrm>
            <a:off x="181917" y="3343798"/>
            <a:ext cx="331874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a:solidFill>
                  <a:schemeClr val="bg1"/>
                </a:solidFill>
              </a:rPr>
              <a:t>METEOSAT SEVIRI PWV</a:t>
            </a:r>
            <a:endParaRPr lang="tr-TR">
              <a:solidFill>
                <a:schemeClr val="bg1"/>
              </a:solidFill>
              <a:cs typeface="Calibri"/>
            </a:endParaRPr>
          </a:p>
        </p:txBody>
      </p:sp>
      <p:sp>
        <p:nvSpPr>
          <p:cNvPr id="11" name="Metin kutusu 10">
            <a:extLst>
              <a:ext uri="{FF2B5EF4-FFF2-40B4-BE49-F238E27FC236}">
                <a16:creationId xmlns:a16="http://schemas.microsoft.com/office/drawing/2014/main" id="{EF057443-3DE5-4C8F-8136-4E091583C5C9}"/>
              </a:ext>
            </a:extLst>
          </p:cNvPr>
          <p:cNvSpPr txBox="1"/>
          <p:nvPr/>
        </p:nvSpPr>
        <p:spPr>
          <a:xfrm>
            <a:off x="181916" y="3937209"/>
            <a:ext cx="361405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solidFill>
                  <a:schemeClr val="bg1"/>
                </a:solidFill>
              </a:rPr>
              <a:t>RAVİNSONDE PWV</a:t>
            </a:r>
            <a:endParaRPr lang="tr-TR" dirty="0">
              <a:solidFill>
                <a:schemeClr val="bg1"/>
              </a:solidFill>
              <a:cs typeface="Calibri"/>
            </a:endParaRPr>
          </a:p>
        </p:txBody>
      </p:sp>
      <p:sp>
        <p:nvSpPr>
          <p:cNvPr id="3" name="Metin kutusu 2">
            <a:extLst>
              <a:ext uri="{FF2B5EF4-FFF2-40B4-BE49-F238E27FC236}">
                <a16:creationId xmlns:a16="http://schemas.microsoft.com/office/drawing/2014/main" id="{85E9B93A-D12A-48C7-B08A-255E3BACDF3F}"/>
              </a:ext>
            </a:extLst>
          </p:cNvPr>
          <p:cNvSpPr txBox="1"/>
          <p:nvPr/>
        </p:nvSpPr>
        <p:spPr>
          <a:xfrm>
            <a:off x="7168551" y="591772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a:t>(Yves Julien et al., 2015)</a:t>
            </a:r>
          </a:p>
        </p:txBody>
      </p:sp>
      <p:sp>
        <p:nvSpPr>
          <p:cNvPr id="12" name="Metin kutusu 11">
            <a:extLst>
              <a:ext uri="{FF2B5EF4-FFF2-40B4-BE49-F238E27FC236}">
                <a16:creationId xmlns:a16="http://schemas.microsoft.com/office/drawing/2014/main" id="{5F4AA1F3-77AE-417C-8FAE-24B7CB4C8B41}"/>
              </a:ext>
            </a:extLst>
          </p:cNvPr>
          <p:cNvSpPr txBox="1"/>
          <p:nvPr/>
        </p:nvSpPr>
        <p:spPr>
          <a:xfrm>
            <a:off x="181916" y="4491390"/>
            <a:ext cx="361405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a:solidFill>
                  <a:schemeClr val="bg1"/>
                </a:solidFill>
              </a:rPr>
              <a:t>HİBRİT PWV: SEVIRI + RAVİSONDE</a:t>
            </a:r>
            <a:endParaRPr lang="tr-TR">
              <a:solidFill>
                <a:schemeClr val="bg1"/>
              </a:solidFill>
              <a:cs typeface="Calibri"/>
            </a:endParaRPr>
          </a:p>
        </p:txBody>
      </p:sp>
      <p:pic>
        <p:nvPicPr>
          <p:cNvPr id="4" name="Resim 5" descr="iç mekan içeren bir resim&#10;&#10;Çok yüksek güvenilirlikle oluşturulmuş açıklama">
            <a:extLst>
              <a:ext uri="{FF2B5EF4-FFF2-40B4-BE49-F238E27FC236}">
                <a16:creationId xmlns:a16="http://schemas.microsoft.com/office/drawing/2014/main" id="{7B98440E-4B52-4889-9906-580C4EA4C4EF}"/>
              </a:ext>
            </a:extLst>
          </p:cNvPr>
          <p:cNvPicPr>
            <a:picLocks noChangeAspect="1"/>
          </p:cNvPicPr>
          <p:nvPr/>
        </p:nvPicPr>
        <p:blipFill>
          <a:blip r:embed="rId3"/>
          <a:stretch>
            <a:fillRect/>
          </a:stretch>
        </p:blipFill>
        <p:spPr>
          <a:xfrm>
            <a:off x="5130140" y="4159675"/>
            <a:ext cx="5721927" cy="1754881"/>
          </a:xfrm>
          <a:prstGeom prst="rect">
            <a:avLst/>
          </a:prstGeom>
        </p:spPr>
      </p:pic>
    </p:spTree>
    <p:extLst>
      <p:ext uri="{BB962C8B-B14F-4D97-AF65-F5344CB8AC3E}">
        <p14:creationId xmlns:p14="http://schemas.microsoft.com/office/powerpoint/2010/main" val="1050136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02C292DA-E3B7-4782-B5BB-F114C466727A}"/>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tr-TR" sz="2800">
                <a:solidFill>
                  <a:schemeClr val="bg1"/>
                </a:solidFill>
                <a:cs typeface="Calibri Light"/>
              </a:rPr>
              <a:t>ATMOSFERİK GAZLAR</a:t>
            </a:r>
            <a:r>
              <a:rPr lang="tr-TR" sz="2800" dirty="0">
                <a:ea typeface="+mj-lt"/>
                <a:cs typeface="+mj-lt"/>
              </a:rPr>
              <a:t/>
            </a:r>
            <a:br>
              <a:rPr lang="tr-TR" sz="2800" dirty="0">
                <a:ea typeface="+mj-lt"/>
                <a:cs typeface="+mj-lt"/>
              </a:rPr>
            </a:br>
            <a:r>
              <a:rPr lang="tr-TR" sz="2800">
                <a:solidFill>
                  <a:schemeClr val="bg1"/>
                </a:solidFill>
                <a:cs typeface="Calibri Light"/>
              </a:rPr>
              <a:t>(O3, H2O ve CO2)</a:t>
            </a:r>
            <a:endParaRPr lang="tr-TR">
              <a:solidFill>
                <a:schemeClr val="bg1"/>
              </a:solidFill>
            </a:endParaRPr>
          </a:p>
        </p:txBody>
      </p:sp>
      <p:sp>
        <p:nvSpPr>
          <p:cNvPr id="3" name="İçerik Yer Tutucusu 2">
            <a:extLst>
              <a:ext uri="{FF2B5EF4-FFF2-40B4-BE49-F238E27FC236}">
                <a16:creationId xmlns:a16="http://schemas.microsoft.com/office/drawing/2014/main" id="{82CED12D-6A6E-4962-B4C9-3847FE811393}"/>
              </a:ext>
            </a:extLst>
          </p:cNvPr>
          <p:cNvSpPr>
            <a:spLocks noGrp="1"/>
          </p:cNvSpPr>
          <p:nvPr>
            <p:ph idx="1"/>
          </p:nvPr>
        </p:nvSpPr>
        <p:spPr>
          <a:xfrm>
            <a:off x="643468" y="2638044"/>
            <a:ext cx="3363974" cy="3415622"/>
          </a:xfrm>
        </p:spPr>
        <p:txBody>
          <a:bodyPr vert="horz" lIns="91440" tIns="45720" rIns="91440" bIns="45720" rtlCol="0" anchor="t">
            <a:normAutofit/>
          </a:bodyPr>
          <a:lstStyle/>
          <a:p>
            <a:pPr marL="0" indent="0">
              <a:buNone/>
            </a:pPr>
            <a:endParaRPr lang="tr-TR" sz="2000" dirty="0">
              <a:solidFill>
                <a:schemeClr val="bg1"/>
              </a:solidFill>
              <a:cs typeface="Calibri"/>
            </a:endParaRPr>
          </a:p>
          <a:p>
            <a:pPr marL="0" indent="0">
              <a:buNone/>
            </a:pPr>
            <a:endParaRPr lang="tr-TR" sz="2000" dirty="0">
              <a:solidFill>
                <a:schemeClr val="bg1"/>
              </a:solidFill>
              <a:cs typeface="Calibri"/>
            </a:endParaRPr>
          </a:p>
          <a:p>
            <a:pPr marL="0" indent="0">
              <a:buNone/>
            </a:pPr>
            <a:endParaRPr lang="tr-TR" sz="2000" dirty="0">
              <a:solidFill>
                <a:schemeClr val="bg1"/>
              </a:solidFill>
              <a:cs typeface="Calibri"/>
            </a:endParaRPr>
          </a:p>
          <a:p>
            <a:pPr marL="0" indent="0">
              <a:buNone/>
            </a:pPr>
            <a:endParaRPr lang="tr-TR" sz="2000" dirty="0">
              <a:solidFill>
                <a:schemeClr val="bg1"/>
              </a:solidFill>
              <a:cs typeface="Calibri"/>
            </a:endParaRPr>
          </a:p>
          <a:p>
            <a:pPr marL="0" indent="0">
              <a:buNone/>
            </a:pPr>
            <a:r>
              <a:rPr lang="tr-TR" sz="2000" dirty="0">
                <a:solidFill>
                  <a:schemeClr val="bg1"/>
                </a:solidFill>
                <a:cs typeface="Calibri"/>
              </a:rPr>
              <a:t>OZON (O3):</a:t>
            </a:r>
            <a:endParaRPr lang="tr-TR">
              <a:solidFill>
                <a:schemeClr val="bg1"/>
              </a:solidFill>
              <a:cs typeface="Calibri"/>
            </a:endParaRPr>
          </a:p>
        </p:txBody>
      </p:sp>
      <p:pic>
        <p:nvPicPr>
          <p:cNvPr id="5" name="Resim 2">
            <a:extLst>
              <a:ext uri="{FF2B5EF4-FFF2-40B4-BE49-F238E27FC236}">
                <a16:creationId xmlns:a16="http://schemas.microsoft.com/office/drawing/2014/main" id="{0D3EE138-BEA6-49A5-824D-C94F5EBDF4F4}"/>
              </a:ext>
            </a:extLst>
          </p:cNvPr>
          <p:cNvPicPr>
            <a:picLocks noChangeAspect="1"/>
          </p:cNvPicPr>
          <p:nvPr/>
        </p:nvPicPr>
        <p:blipFill>
          <a:blip r:embed="rId2"/>
          <a:stretch>
            <a:fillRect/>
          </a:stretch>
        </p:blipFill>
        <p:spPr>
          <a:xfrm>
            <a:off x="4716177" y="82476"/>
            <a:ext cx="5298764" cy="2996686"/>
          </a:xfrm>
          <a:prstGeom prst="rect">
            <a:avLst/>
          </a:prstGeom>
        </p:spPr>
      </p:pic>
      <p:pic>
        <p:nvPicPr>
          <p:cNvPr id="4" name="Resim 5" descr="metin, harita içeren bir resim&#10;&#10;Çok yüksek güvenilirlikle oluşturulmuş açıklama">
            <a:extLst>
              <a:ext uri="{FF2B5EF4-FFF2-40B4-BE49-F238E27FC236}">
                <a16:creationId xmlns:a16="http://schemas.microsoft.com/office/drawing/2014/main" id="{E25F2933-ED91-4CFA-9F0A-8C19A30C46CD}"/>
              </a:ext>
            </a:extLst>
          </p:cNvPr>
          <p:cNvPicPr>
            <a:picLocks noChangeAspect="1"/>
          </p:cNvPicPr>
          <p:nvPr/>
        </p:nvPicPr>
        <p:blipFill>
          <a:blip r:embed="rId3"/>
          <a:stretch>
            <a:fillRect/>
          </a:stretch>
        </p:blipFill>
        <p:spPr>
          <a:xfrm>
            <a:off x="9385465" y="2792351"/>
            <a:ext cx="2743200" cy="4064000"/>
          </a:xfrm>
          <a:prstGeom prst="rect">
            <a:avLst/>
          </a:prstGeom>
        </p:spPr>
      </p:pic>
      <p:pic>
        <p:nvPicPr>
          <p:cNvPr id="7" name="Resim 7" descr="metin içeren bir resim&#10;&#10;Çok yüksek güvenilirlikle oluşturulmuş açıklama">
            <a:extLst>
              <a:ext uri="{FF2B5EF4-FFF2-40B4-BE49-F238E27FC236}">
                <a16:creationId xmlns:a16="http://schemas.microsoft.com/office/drawing/2014/main" id="{0A7B2CCB-DC8D-401A-8523-1B8E28485C10}"/>
              </a:ext>
            </a:extLst>
          </p:cNvPr>
          <p:cNvPicPr>
            <a:picLocks noChangeAspect="1"/>
          </p:cNvPicPr>
          <p:nvPr/>
        </p:nvPicPr>
        <p:blipFill>
          <a:blip r:embed="rId4"/>
          <a:stretch>
            <a:fillRect/>
          </a:stretch>
        </p:blipFill>
        <p:spPr>
          <a:xfrm>
            <a:off x="5159829" y="3424547"/>
            <a:ext cx="3811978" cy="2591789"/>
          </a:xfrm>
          <a:prstGeom prst="rect">
            <a:avLst/>
          </a:prstGeom>
        </p:spPr>
      </p:pic>
      <p:sp>
        <p:nvSpPr>
          <p:cNvPr id="9" name="Metin kutusu 8">
            <a:extLst>
              <a:ext uri="{FF2B5EF4-FFF2-40B4-BE49-F238E27FC236}">
                <a16:creationId xmlns:a16="http://schemas.microsoft.com/office/drawing/2014/main" id="{C01A9C02-74E6-4956-BC1E-D9EEEEDEC2FA}"/>
              </a:ext>
            </a:extLst>
          </p:cNvPr>
          <p:cNvSpPr txBox="1"/>
          <p:nvPr/>
        </p:nvSpPr>
        <p:spPr>
          <a:xfrm>
            <a:off x="6003985" y="6061494"/>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a:t>(Xin Jin et al., 2018)</a:t>
            </a:r>
            <a:endParaRPr lang="tr-TR" b="1">
              <a:cs typeface="Calibri"/>
            </a:endParaRPr>
          </a:p>
        </p:txBody>
      </p:sp>
    </p:spTree>
    <p:extLst>
      <p:ext uri="{BB962C8B-B14F-4D97-AF65-F5344CB8AC3E}">
        <p14:creationId xmlns:p14="http://schemas.microsoft.com/office/powerpoint/2010/main" val="4030043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Ofis Teması</vt:lpstr>
      <vt:lpstr>UZAKTAN ALGILAMA VERİLERİNİN ASTRONOMİK GÖZLEMLER AÇISINDAN DEĞERLENDİRİLMESİ </vt:lpstr>
      <vt:lpstr>PowerPoint Presentation</vt:lpstr>
      <vt:lpstr>ÇALIŞMANIN AMACI:  Farklı dalgaboylarında yapılan gözlemleri belirleyen temel faktörler; gözlem yeri (yüksek rakım, altyapı, ışık ve toz kirliliğinden uzaklık, kolay ulaşılabilirlik, iletişim vb.), atmosferik etkiler (sıcaklık, nem oranı, açık gece sayısı, rüzgar hızı vb.) ve gözlem araçlarıdır (teleskop, ayna, alıcılar vb.). </vt:lpstr>
      <vt:lpstr> Atmosferik soğurulmadan sorumlu başlıca moleküller;  ozon (O3), su buharı (H2O), karbondioksit (CO2), karbonmonoksit (CO), azot (N2) ve oksijendir (O2).  DOĞU ANADOLU GÖZLEMEVİ (DAG):  Türkiye’nin en büyük çaplı (4 m) VIS ve IR; [0.3-3 mikron] 3170 m rakım    </vt:lpstr>
      <vt:lpstr>VERİLER:</vt:lpstr>
      <vt:lpstr>PowerPoint Presentation</vt:lpstr>
      <vt:lpstr>BULUTLULUK</vt:lpstr>
      <vt:lpstr>YAĞIŞABİLİR SU BUHARI (PWV)</vt:lpstr>
      <vt:lpstr>ATMOSFERİK GAZLAR (O3, H2O ve CO2)</vt:lpstr>
      <vt:lpstr>ATMOSFERİK GAZLAR: O3, H2O ve CO2</vt:lpstr>
      <vt:lpstr>PowerPoint Presentation</vt:lpstr>
      <vt:lpstr>PowerPoint Presentation</vt:lpstr>
      <vt:lpstr>ÖZETLE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revision>500</cp:revision>
  <dcterms:created xsi:type="dcterms:W3CDTF">2012-08-15T22:53:30Z</dcterms:created>
  <dcterms:modified xsi:type="dcterms:W3CDTF">2019-02-02T06:06:55Z</dcterms:modified>
</cp:coreProperties>
</file>