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Default Extension="ppm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sldIdLst>
    <p:sldId id="312" r:id="rId3"/>
    <p:sldId id="315" r:id="rId4"/>
    <p:sldId id="313" r:id="rId5"/>
    <p:sldId id="316" r:id="rId6"/>
    <p:sldId id="256" r:id="rId7"/>
    <p:sldId id="311" r:id="rId8"/>
    <p:sldId id="301" r:id="rId9"/>
    <p:sldId id="305" r:id="rId10"/>
    <p:sldId id="307" r:id="rId11"/>
    <p:sldId id="304" r:id="rId12"/>
    <p:sldId id="308" r:id="rId13"/>
    <p:sldId id="309" r:id="rId14"/>
    <p:sldId id="302" r:id="rId15"/>
    <p:sldId id="319" r:id="rId16"/>
    <p:sldId id="303" r:id="rId17"/>
    <p:sldId id="300" r:id="rId18"/>
    <p:sldId id="297" r:id="rId19"/>
    <p:sldId id="265" r:id="rId20"/>
    <p:sldId id="268" r:id="rId21"/>
    <p:sldId id="269" r:id="rId22"/>
    <p:sldId id="298" r:id="rId23"/>
    <p:sldId id="270" r:id="rId24"/>
    <p:sldId id="296" r:id="rId25"/>
    <p:sldId id="274" r:id="rId26"/>
    <p:sldId id="273" r:id="rId27"/>
    <p:sldId id="294" r:id="rId28"/>
    <p:sldId id="317" r:id="rId29"/>
    <p:sldId id="288" r:id="rId30"/>
    <p:sldId id="318" r:id="rId31"/>
    <p:sldId id="323" r:id="rId32"/>
    <p:sldId id="321" r:id="rId33"/>
    <p:sldId id="322" r:id="rId34"/>
    <p:sldId id="32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/>
        </p14:section>
        <p14:section name="Design, Impress, Work Together" id="{B9B51309-D148-4332-87C2-07BE32FBCA3B}">
          <p14:sldIdLst>
            <p14:sldId id="312"/>
            <p14:sldId id="315"/>
            <p14:sldId id="313"/>
            <p14:sldId id="316"/>
            <p14:sldId id="256"/>
            <p14:sldId id="311"/>
            <p14:sldId id="301"/>
            <p14:sldId id="305"/>
            <p14:sldId id="307"/>
            <p14:sldId id="304"/>
            <p14:sldId id="308"/>
            <p14:sldId id="309"/>
            <p14:sldId id="302"/>
            <p14:sldId id="319"/>
            <p14:sldId id="303"/>
            <p14:sldId id="300"/>
            <p14:sldId id="297"/>
            <p14:sldId id="265"/>
            <p14:sldId id="268"/>
            <p14:sldId id="269"/>
            <p14:sldId id="298"/>
            <p14:sldId id="270"/>
            <p14:sldId id="296"/>
            <p14:sldId id="274"/>
            <p14:sldId id="273"/>
          </p14:sldIdLst>
        </p14:section>
        <p14:section name="Learn More" id="{2CC34DB2-6590-42C0-AD4B-A04C6060184E}">
          <p14:sldIdLst>
            <p14:sldId id="294"/>
            <p14:sldId id="317"/>
            <p14:sldId id="288"/>
            <p14:sldId id="318"/>
            <p14:sldId id="323"/>
            <p14:sldId id="321"/>
            <p14:sldId id="322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Yaza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280" autoAdjust="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pm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Tarihçe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9696189" cy="44477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TUG, Kurullararası Ortak Çalıştayı'nda </a:t>
            </a:r>
            <a:r>
              <a:rPr lang="tr-TR" dirty="0"/>
              <a:t>(29-31 Mart, 2013 - Antalya</a:t>
            </a:r>
            <a:r>
              <a:rPr lang="tr-T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Türkiye'de Büyük Teleskoplar için Yer Belirleme Çalışmaları Çalıştayı – </a:t>
            </a:r>
            <a:r>
              <a:rPr lang="tr-TR" b="1" dirty="0" smtClean="0"/>
              <a:t>I </a:t>
            </a:r>
            <a:r>
              <a:rPr lang="tr-TR" dirty="0" smtClean="0"/>
              <a:t>(TAD ev sahipliğinde 11 </a:t>
            </a:r>
            <a:r>
              <a:rPr lang="tr-TR" dirty="0"/>
              <a:t>Mayıs </a:t>
            </a:r>
            <a:r>
              <a:rPr lang="tr-TR" dirty="0" smtClean="0"/>
              <a:t>2013, İstanbul)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CBS Katman </a:t>
            </a:r>
            <a:r>
              <a:rPr lang="tr-TR" b="1" dirty="0" smtClean="0"/>
              <a:t>Çalışması </a:t>
            </a:r>
            <a:r>
              <a:rPr lang="tr-TR" dirty="0" smtClean="0"/>
              <a:t>(2 Temmuz 2013-</a:t>
            </a:r>
            <a:r>
              <a:rPr lang="tr-TR" dirty="0"/>
              <a:t> </a:t>
            </a:r>
            <a:r>
              <a:rPr lang="tr-TR" dirty="0" smtClean="0"/>
              <a:t>S.K.Yerli/ODTÜ</a:t>
            </a:r>
            <a:r>
              <a:rPr lang="tr-TR" dirty="0"/>
              <a:t>, N.Aksaker/ÇÜ, </a:t>
            </a:r>
            <a:r>
              <a:rPr lang="tr-TR" dirty="0" smtClean="0"/>
              <a:t>A.Erdoğan/ÇÜ </a:t>
            </a:r>
            <a:r>
              <a:rPr lang="tr-TR" dirty="0"/>
              <a:t>ve T.Ak/İÜ</a:t>
            </a:r>
            <a:r>
              <a:rPr lang="tr-T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Aday Adayı Belirleme </a:t>
            </a:r>
            <a:r>
              <a:rPr lang="tr-TR" b="1" dirty="0" smtClean="0"/>
              <a:t>Çalışması </a:t>
            </a:r>
            <a:r>
              <a:rPr lang="tr-TR" dirty="0" smtClean="0"/>
              <a:t>(2-3 Ağustos 2013 TUG- </a:t>
            </a:r>
            <a:r>
              <a:rPr lang="tr-TR" dirty="0"/>
              <a:t>Tansel Ak/İÜ, Nazım Aksaker/ÇÜ, Zeki Aslan, Volkan Bakış/AkdÜ, Osman Demircan/ÇOMÜ, Zeki Eker/AkdÜ, Erdem Erdi/ÇÜ, M. Akif Erdoğan/ÇÜ, Serdar Evren/EÜ, Kazım Kaba/ÇÜ, Varol Keskin/EÜ, İbrahim Küçük/ERÜ, Tuncay Özdemir/İnÜ, Tuncay Özışık/TUG, Dilek Koç San/AkdÜ, Taner San/AkdÜ, Selim O. Selam/AÜ, Korhan Yelkenci/İÜ, Sinan Kaan Yerli/ODTÜ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Nasıl?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18" y="1330264"/>
            <a:ext cx="9536588" cy="5527735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281054" y="4861401"/>
            <a:ext cx="1635760" cy="1656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223591" y="2524285"/>
            <a:ext cx="1635760" cy="1656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4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Nasıl?</a:t>
            </a:r>
            <a:endParaRPr lang="en-US" dirty="0"/>
          </a:p>
        </p:txBody>
      </p:sp>
      <p:pic>
        <p:nvPicPr>
          <p:cNvPr id="2050" name="Picture 2" descr="https://www.nasa.gov/sites/default/files/thumbnails/image/643743main_terra_instrument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07" y="1340948"/>
            <a:ext cx="7634393" cy="57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36322"/>
              </p:ext>
            </p:extLst>
          </p:nvPr>
        </p:nvGraphicFramePr>
        <p:xfrm>
          <a:off x="345440" y="1787723"/>
          <a:ext cx="4660514" cy="3635237"/>
        </p:xfrm>
        <a:graphic>
          <a:graphicData uri="http://schemas.openxmlformats.org/drawingml/2006/table">
            <a:tbl>
              <a:tblPr/>
              <a:tblGrid>
                <a:gridCol w="2330257">
                  <a:extLst>
                    <a:ext uri="{9D8B030D-6E8A-4147-A177-3AD203B41FA5}">
                      <a16:colId xmlns:a16="http://schemas.microsoft.com/office/drawing/2014/main" val="1716152778"/>
                    </a:ext>
                  </a:extLst>
                </a:gridCol>
                <a:gridCol w="2330257">
                  <a:extLst>
                    <a:ext uri="{9D8B030D-6E8A-4147-A177-3AD203B41FA5}">
                      <a16:colId xmlns:a16="http://schemas.microsoft.com/office/drawing/2014/main" val="1333572141"/>
                    </a:ext>
                  </a:extLst>
                </a:gridCol>
              </a:tblGrid>
              <a:tr h="335717"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err="1">
                          <a:effectLst/>
                        </a:rPr>
                        <a:t>Operators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NASA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77797"/>
                  </a:ext>
                </a:extLst>
              </a:tr>
              <a:tr h="1026160"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err="1">
                          <a:effectLst/>
                        </a:rPr>
                        <a:t>Launch</a:t>
                      </a:r>
                      <a:r>
                        <a:rPr lang="tr-TR" sz="1500" b="0" dirty="0">
                          <a:effectLst/>
                        </a:rPr>
                        <a:t> </a:t>
                      </a:r>
                      <a:r>
                        <a:rPr lang="tr-TR" sz="1500" b="0" dirty="0" err="1">
                          <a:effectLst/>
                        </a:rPr>
                        <a:t>Dates</a:t>
                      </a:r>
                      <a:r>
                        <a:rPr lang="tr-TR" sz="1500" b="0" dirty="0">
                          <a:effectLst/>
                        </a:rPr>
                        <a:t> / </a:t>
                      </a:r>
                      <a:r>
                        <a:rPr lang="tr-TR" sz="1500" b="0" dirty="0" err="1">
                          <a:effectLst/>
                        </a:rPr>
                        <a:t>Status</a:t>
                      </a:r>
                      <a:r>
                        <a:rPr lang="tr-TR" sz="1500" b="0" dirty="0">
                          <a:effectLst/>
                        </a:rPr>
                        <a:t>: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</a:rPr>
                        <a:t>Terra</a:t>
                      </a:r>
                      <a:r>
                        <a:rPr lang="en-US" sz="1500" b="0" dirty="0">
                          <a:effectLst/>
                        </a:rPr>
                        <a:t>: 18 December 1999 - operating nominally</a:t>
                      </a:r>
                      <a:br>
                        <a:rPr lang="en-US" sz="1500" b="0" dirty="0">
                          <a:effectLst/>
                        </a:rPr>
                      </a:b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</a:rPr>
                        <a:t>Aqua</a:t>
                      </a:r>
                      <a:r>
                        <a:rPr lang="en-US" sz="1500" b="0" dirty="0">
                          <a:effectLst/>
                        </a:rPr>
                        <a:t>: 4 May 2002 - operating nominally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59498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Orbit Height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705 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25419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Orbit Type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Sun-</a:t>
                      </a:r>
                      <a:r>
                        <a:rPr lang="tr-TR" sz="1500" b="0" dirty="0" err="1" smtClean="0">
                          <a:effectLst/>
                        </a:rPr>
                        <a:t>synchronous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44341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Repeat Cycle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16 days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1543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Resolution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1 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17759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Swath Width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2330 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64490"/>
                  </a:ext>
                </a:extLst>
              </a:tr>
              <a:tr h="741991">
                <a:tc>
                  <a:txBody>
                    <a:bodyPr/>
                    <a:lstStyle/>
                    <a:p>
                      <a:pPr fontAlgn="t"/>
                      <a:r>
                        <a:rPr lang="en-US" sz="1500" b="0">
                          <a:effectLst/>
                        </a:rPr>
                        <a:t>Onboard Sensors provided under TPM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tr-TR" sz="1500" b="0" dirty="0">
                          <a:effectLst/>
                        </a:rPr>
                        <a:t>MODIS (</a:t>
                      </a:r>
                      <a:r>
                        <a:rPr lang="tr-TR" sz="1500" b="0" dirty="0" err="1">
                          <a:effectLst/>
                        </a:rPr>
                        <a:t>Moderate-Resolution</a:t>
                      </a:r>
                      <a:r>
                        <a:rPr lang="tr-TR" sz="1500" b="0" dirty="0">
                          <a:effectLst/>
                        </a:rPr>
                        <a:t> </a:t>
                      </a:r>
                      <a:r>
                        <a:rPr lang="tr-TR" sz="1500" b="0" dirty="0" err="1">
                          <a:effectLst/>
                        </a:rPr>
                        <a:t>Imaging</a:t>
                      </a:r>
                      <a:r>
                        <a:rPr lang="tr-TR" sz="1500" b="0" dirty="0">
                          <a:effectLst/>
                        </a:rPr>
                        <a:t> </a:t>
                      </a:r>
                      <a:r>
                        <a:rPr lang="tr-TR" sz="1500" b="0" dirty="0" err="1">
                          <a:effectLst/>
                        </a:rPr>
                        <a:t>Spectroradiometer</a:t>
                      </a:r>
                      <a:r>
                        <a:rPr lang="tr-TR" sz="1500" b="0" dirty="0">
                          <a:effectLst/>
                        </a:rPr>
                        <a:t>)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3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3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Nasıl?</a:t>
            </a:r>
            <a:endParaRPr lang="en-US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68200"/>
              </p:ext>
            </p:extLst>
          </p:nvPr>
        </p:nvGraphicFramePr>
        <p:xfrm>
          <a:off x="345440" y="1787723"/>
          <a:ext cx="4660514" cy="2897028"/>
        </p:xfrm>
        <a:graphic>
          <a:graphicData uri="http://schemas.openxmlformats.org/drawingml/2006/table">
            <a:tbl>
              <a:tblPr/>
              <a:tblGrid>
                <a:gridCol w="2330257">
                  <a:extLst>
                    <a:ext uri="{9D8B030D-6E8A-4147-A177-3AD203B41FA5}">
                      <a16:colId xmlns:a16="http://schemas.microsoft.com/office/drawing/2014/main" val="1716152778"/>
                    </a:ext>
                  </a:extLst>
                </a:gridCol>
                <a:gridCol w="2330257">
                  <a:extLst>
                    <a:ext uri="{9D8B030D-6E8A-4147-A177-3AD203B41FA5}">
                      <a16:colId xmlns:a16="http://schemas.microsoft.com/office/drawing/2014/main" val="1333572141"/>
                    </a:ext>
                  </a:extLst>
                </a:gridCol>
              </a:tblGrid>
              <a:tr h="305237"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err="1">
                          <a:effectLst/>
                        </a:rPr>
                        <a:t>Operators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NASA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777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err="1">
                          <a:effectLst/>
                        </a:rPr>
                        <a:t>Launch</a:t>
                      </a:r>
                      <a:r>
                        <a:rPr lang="tr-TR" sz="1500" b="0" dirty="0">
                          <a:effectLst/>
                        </a:rPr>
                        <a:t> </a:t>
                      </a:r>
                      <a:r>
                        <a:rPr lang="tr-TR" sz="1500" b="0" dirty="0" err="1">
                          <a:effectLst/>
                        </a:rPr>
                        <a:t>Dates</a:t>
                      </a:r>
                      <a:r>
                        <a:rPr lang="tr-TR" sz="1500" b="0" dirty="0">
                          <a:effectLst/>
                        </a:rPr>
                        <a:t> / </a:t>
                      </a:r>
                      <a:r>
                        <a:rPr lang="tr-TR" sz="1500" b="0" dirty="0" err="1">
                          <a:effectLst/>
                        </a:rPr>
                        <a:t>Status</a:t>
                      </a:r>
                      <a:r>
                        <a:rPr lang="tr-TR" sz="1500" b="0" dirty="0">
                          <a:effectLst/>
                        </a:rPr>
                        <a:t>: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28</a:t>
                      </a:r>
                      <a:r>
                        <a:rPr lang="tr-TR" sz="1500" b="0" baseline="0" dirty="0" smtClean="0">
                          <a:effectLst/>
                        </a:rPr>
                        <a:t> </a:t>
                      </a:r>
                      <a:r>
                        <a:rPr lang="tr-TR" sz="1500" b="0" baseline="0" dirty="0" err="1" smtClean="0">
                          <a:effectLst/>
                        </a:rPr>
                        <a:t>Oct</a:t>
                      </a:r>
                      <a:r>
                        <a:rPr lang="tr-TR" sz="1500" b="0" baseline="0" dirty="0" smtClean="0">
                          <a:effectLst/>
                        </a:rPr>
                        <a:t> 2011</a:t>
                      </a:r>
                      <a:endParaRPr lang="en-US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59498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Orbit Height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824 </a:t>
                      </a:r>
                      <a:r>
                        <a:rPr lang="tr-TR" sz="1500" b="0" dirty="0">
                          <a:effectLst/>
                        </a:rPr>
                        <a:t>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25419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Orbit Type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Sun-</a:t>
                      </a:r>
                      <a:r>
                        <a:rPr lang="tr-TR" sz="1500" b="0" dirty="0" err="1" smtClean="0">
                          <a:effectLst/>
                        </a:rPr>
                        <a:t>synchronous</a:t>
                      </a: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44341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Repeat Cycle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16 days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1543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Resolution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1 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17759"/>
                  </a:ext>
                </a:extLst>
              </a:tr>
              <a:tr h="289251">
                <a:tc>
                  <a:txBody>
                    <a:bodyPr/>
                    <a:lstStyle/>
                    <a:p>
                      <a:pPr fontAlgn="t"/>
                      <a:r>
                        <a:rPr lang="tr-TR" sz="1500" b="0">
                          <a:effectLst/>
                        </a:rPr>
                        <a:t>Swath Width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500" b="0" dirty="0" smtClean="0">
                          <a:effectLst/>
                        </a:rPr>
                        <a:t>2300 </a:t>
                      </a:r>
                      <a:r>
                        <a:rPr lang="tr-TR" sz="1500" b="0" dirty="0">
                          <a:effectLst/>
                        </a:rPr>
                        <a:t>km</a:t>
                      </a: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64490"/>
                  </a:ext>
                </a:extLst>
              </a:tr>
              <a:tr h="741991">
                <a:tc>
                  <a:txBody>
                    <a:bodyPr/>
                    <a:lstStyle/>
                    <a:p>
                      <a:pPr fontAlgn="t"/>
                      <a:endParaRPr lang="en-US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endParaRPr lang="tr-TR" sz="1500" b="0" dirty="0">
                        <a:effectLst/>
                      </a:endParaRPr>
                    </a:p>
                  </a:txBody>
                  <a:tcPr marL="31440" marR="31440" marT="31440" marB="3144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BF3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31515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04" y="1666240"/>
            <a:ext cx="7821072" cy="45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FriOWL</a:t>
            </a:r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59" y="1848726"/>
            <a:ext cx="6133608" cy="3444633"/>
          </a:xfrm>
        </p:spPr>
      </p:pic>
      <p:sp>
        <p:nvSpPr>
          <p:cNvPr id="6" name="Dikdörtgen 5"/>
          <p:cNvSpPr/>
          <p:nvPr/>
        </p:nvSpPr>
        <p:spPr>
          <a:xfrm>
            <a:off x="838201" y="174729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ESO’nun</a:t>
            </a:r>
            <a:r>
              <a:rPr lang="tr-TR" dirty="0" smtClean="0"/>
              <a:t> 42m -&gt; 39m aşırı büyük optik teleskop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~1990 – 2010 Yer seçimi.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2010 yılında </a:t>
            </a:r>
            <a:r>
              <a:rPr lang="tr-TR" dirty="0" err="1"/>
              <a:t>Cerro</a:t>
            </a:r>
            <a:r>
              <a:rPr lang="tr-TR" dirty="0"/>
              <a:t> </a:t>
            </a:r>
            <a:r>
              <a:rPr lang="tr-TR" dirty="0" err="1" smtClean="0"/>
              <a:t>Armazones</a:t>
            </a:r>
            <a:r>
              <a:rPr lang="tr-TR" dirty="0"/>
              <a:t> </a:t>
            </a:r>
            <a:r>
              <a:rPr lang="tr-TR" dirty="0" smtClean="0"/>
              <a:t>(3041m) seçildi.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FriOWL</a:t>
            </a:r>
            <a:r>
              <a:rPr lang="en-US" dirty="0"/>
              <a:t>: A Site Selection Tool for the European Extremely Large Telescope (E-ELT) Project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6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FriOWL</a:t>
            </a:r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59" y="1848726"/>
            <a:ext cx="6133608" cy="3444633"/>
          </a:xfrm>
        </p:spPr>
      </p:pic>
      <p:sp>
        <p:nvSpPr>
          <p:cNvPr id="6" name="Dikdörtgen 5"/>
          <p:cNvSpPr/>
          <p:nvPr/>
        </p:nvSpPr>
        <p:spPr>
          <a:xfrm>
            <a:off x="838201" y="174729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ESO’nun</a:t>
            </a:r>
            <a:r>
              <a:rPr lang="tr-TR" dirty="0" smtClean="0"/>
              <a:t> 42m -&gt; 39m aşırı büyük optik teleskop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~1990 – 2010 Yer seçimi.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2010 yılında </a:t>
            </a:r>
            <a:r>
              <a:rPr lang="tr-TR" dirty="0" err="1"/>
              <a:t>Cerro</a:t>
            </a:r>
            <a:r>
              <a:rPr lang="tr-TR" dirty="0"/>
              <a:t> </a:t>
            </a:r>
            <a:r>
              <a:rPr lang="tr-TR" dirty="0" err="1" smtClean="0"/>
              <a:t>Armazones</a:t>
            </a:r>
            <a:r>
              <a:rPr lang="tr-TR" dirty="0"/>
              <a:t> </a:t>
            </a:r>
            <a:r>
              <a:rPr lang="tr-TR" dirty="0" smtClean="0"/>
              <a:t>(3041m) seçildi.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FriOWL</a:t>
            </a:r>
            <a:r>
              <a:rPr lang="en-US" dirty="0"/>
              <a:t>: A Site Selection Tool for the European Extremely Large Telescope (E-ELT) Project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10" y="0"/>
            <a:ext cx="5200379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148971" y="652071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29 Ekim 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96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FriOWL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75" y="1342571"/>
            <a:ext cx="8759684" cy="60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4" y="1825625"/>
            <a:ext cx="4668947" cy="41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Katmanlar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6147005" cy="444776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 smtClean="0"/>
              <a:t>Bulutluluk(CC) - </a:t>
            </a:r>
            <a:r>
              <a:rPr lang="tr-TR" sz="1800" b="1" dirty="0" smtClean="0">
                <a:solidFill>
                  <a:srgbClr val="FF0000"/>
                </a:solidFill>
              </a:rPr>
              <a:t>MODIS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/>
              <a:t>Sayısal Yükseklik </a:t>
            </a:r>
            <a:r>
              <a:rPr lang="tr-TR" sz="1800" b="1" dirty="0" smtClean="0"/>
              <a:t>Modeli(DEM</a:t>
            </a:r>
            <a:r>
              <a:rPr lang="tr-TR" sz="1800" b="1" dirty="0"/>
              <a:t>) - </a:t>
            </a:r>
            <a:r>
              <a:rPr lang="tr-TR" sz="1800" b="1" dirty="0" smtClean="0">
                <a:solidFill>
                  <a:srgbClr val="FF0000"/>
                </a:solidFill>
              </a:rPr>
              <a:t>ASTER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 smtClean="0"/>
              <a:t>Işık Kirliliği (LP) </a:t>
            </a:r>
            <a:r>
              <a:rPr lang="tr-TR" sz="1800" b="1" dirty="0"/>
              <a:t>- </a:t>
            </a:r>
            <a:r>
              <a:rPr lang="tr-TR" sz="1800" b="1" dirty="0" smtClean="0">
                <a:solidFill>
                  <a:srgbClr val="FF0000"/>
                </a:solidFill>
              </a:rPr>
              <a:t>VIIRS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/>
              <a:t>Atmosferik Su </a:t>
            </a:r>
            <a:r>
              <a:rPr lang="tr-TR" sz="1800" b="1" dirty="0" smtClean="0"/>
              <a:t>Buharı(PWV</a:t>
            </a:r>
            <a:r>
              <a:rPr lang="tr-TR" sz="1800" b="1" dirty="0"/>
              <a:t>) - </a:t>
            </a:r>
            <a:r>
              <a:rPr lang="tr-TR" sz="1800" b="1" dirty="0" smtClean="0">
                <a:solidFill>
                  <a:srgbClr val="FF0000"/>
                </a:solidFill>
              </a:rPr>
              <a:t>MODIS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/>
              <a:t>Aerosol </a:t>
            </a:r>
            <a:r>
              <a:rPr lang="tr-TR" sz="1800" b="1" dirty="0" smtClean="0"/>
              <a:t>içeriği(AOT</a:t>
            </a:r>
            <a:r>
              <a:rPr lang="tr-TR" sz="1800" b="1" dirty="0"/>
              <a:t>) - </a:t>
            </a:r>
            <a:r>
              <a:rPr lang="tr-TR" sz="1800" b="1" dirty="0" smtClean="0">
                <a:solidFill>
                  <a:srgbClr val="FF0000"/>
                </a:solidFill>
              </a:rPr>
              <a:t>MODIS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b="1" dirty="0"/>
              <a:t>Rüzgar </a:t>
            </a:r>
            <a:r>
              <a:rPr lang="tr-TR" sz="1800" b="1" dirty="0" smtClean="0"/>
              <a:t>Hızı(WS</a:t>
            </a:r>
            <a:r>
              <a:rPr lang="tr-TR" sz="1800" b="1" dirty="0"/>
              <a:t>) </a:t>
            </a:r>
            <a:r>
              <a:rPr lang="tr-TR" sz="1800" b="1" dirty="0" smtClean="0"/>
              <a:t>– </a:t>
            </a:r>
            <a:r>
              <a:rPr lang="tr-TR" sz="1800" b="1" dirty="0" smtClean="0">
                <a:solidFill>
                  <a:srgbClr val="FF0000"/>
                </a:solidFill>
              </a:rPr>
              <a:t>Model!</a:t>
            </a:r>
            <a:endParaRPr lang="tr-TR" sz="18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/>
              <a:t>Jeolojik Yapı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/>
              <a:t>Sismik Aktivite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/>
              <a:t>Fay Hatlarına Uzaklık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/>
              <a:t>Maden Aktivitesi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94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Gözlemevleri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4" y="1354898"/>
            <a:ext cx="11297678" cy="55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Bulutluluk(CC)</a:t>
            </a:r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4" y="1358537"/>
            <a:ext cx="10998926" cy="5499463"/>
          </a:xfrm>
        </p:spPr>
      </p:pic>
    </p:spTree>
    <p:extLst>
      <p:ext uri="{BB962C8B-B14F-4D97-AF65-F5344CB8AC3E}">
        <p14:creationId xmlns:p14="http://schemas.microsoft.com/office/powerpoint/2010/main" val="19845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Işık Kirliliği</a:t>
            </a:r>
            <a:r>
              <a:rPr lang="tr-TR" dirty="0" smtClean="0"/>
              <a:t> (LP)</a:t>
            </a:r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7" y="1322285"/>
            <a:ext cx="11808823" cy="5904412"/>
          </a:xfrm>
        </p:spPr>
      </p:pic>
    </p:spTree>
    <p:extLst>
      <p:ext uri="{BB962C8B-B14F-4D97-AF65-F5344CB8AC3E}">
        <p14:creationId xmlns:p14="http://schemas.microsoft.com/office/powerpoint/2010/main" val="10077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Tarihçe(CC,DEM,CL,PWV,AOT,WS=1.0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6" y="1439030"/>
            <a:ext cx="10699407" cy="544115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8201" y="6343906"/>
            <a:ext cx="22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Aksaker</a:t>
            </a:r>
            <a:r>
              <a:rPr lang="tr-TR" dirty="0" smtClean="0"/>
              <a:t> ve ark.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6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Atmosferik Su </a:t>
            </a:r>
            <a:r>
              <a:rPr lang="tr-TR" dirty="0" smtClean="0"/>
              <a:t>Buharı (</a:t>
            </a:r>
            <a:r>
              <a:rPr lang="tr-TR" dirty="0" smtClean="0"/>
              <a:t>PWV)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6" y="1320573"/>
            <a:ext cx="11102863" cy="55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Sayısal Yükseklik Modeli (DEM)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994"/>
            <a:ext cx="11054012" cy="5527006"/>
          </a:xfrm>
        </p:spPr>
      </p:pic>
    </p:spTree>
    <p:extLst>
      <p:ext uri="{BB962C8B-B14F-4D97-AF65-F5344CB8AC3E}">
        <p14:creationId xmlns:p14="http://schemas.microsoft.com/office/powerpoint/2010/main" val="18548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Aerosol Optical </a:t>
            </a:r>
            <a:r>
              <a:rPr lang="tr-TR" dirty="0" err="1" smtClean="0"/>
              <a:t>Thickness</a:t>
            </a:r>
            <a:r>
              <a:rPr lang="tr-TR" dirty="0" smtClean="0"/>
              <a:t> (AOT)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344611"/>
            <a:ext cx="11336549" cy="5386068"/>
          </a:xfrm>
        </p:spPr>
      </p:pic>
    </p:spTree>
    <p:extLst>
      <p:ext uri="{BB962C8B-B14F-4D97-AF65-F5344CB8AC3E}">
        <p14:creationId xmlns:p14="http://schemas.microsoft.com/office/powerpoint/2010/main" val="36190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Rüzgar </a:t>
            </a:r>
            <a:r>
              <a:rPr lang="tr-TR" dirty="0" smtClean="0"/>
              <a:t>Hızı (</a:t>
            </a:r>
            <a:r>
              <a:rPr lang="tr-TR" dirty="0" smtClean="0"/>
              <a:t>WS)</a:t>
            </a:r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09"/>
            <a:ext cx="10319657" cy="5524891"/>
          </a:xfrm>
        </p:spPr>
      </p:pic>
      <p:sp>
        <p:nvSpPr>
          <p:cNvPr id="4" name="Metin kutusu 3"/>
          <p:cNvSpPr txBox="1"/>
          <p:nvPr/>
        </p:nvSpPr>
        <p:spPr>
          <a:xfrm>
            <a:off x="10178144" y="3727269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?</a:t>
            </a:r>
            <a:endParaRPr lang="tr-T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1587566" cy="1208868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51974" y="1825624"/>
            <a:ext cx="6147005" cy="444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BOYUT:</a:t>
            </a:r>
          </a:p>
          <a:p>
            <a:pPr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1800" dirty="0" smtClean="0"/>
              <a:t>1 Katman (1 Yıl) = 50 GB  </a:t>
            </a:r>
            <a:r>
              <a:rPr lang="tr-TR" sz="1800" dirty="0" err="1" smtClean="0"/>
              <a:t>hdf</a:t>
            </a:r>
            <a:r>
              <a:rPr lang="tr-TR" sz="1800" dirty="0" smtClean="0"/>
              <a:t> -&gt; 100 GB </a:t>
            </a:r>
            <a:r>
              <a:rPr lang="tr-TR" sz="1800" dirty="0" err="1" smtClean="0"/>
              <a:t>tiff</a:t>
            </a:r>
            <a:endParaRPr lang="tr-TR" sz="1800" u="sng" dirty="0" smtClean="0">
              <a:solidFill>
                <a:srgbClr val="FF0000"/>
              </a:solidFill>
            </a:endParaRPr>
          </a:p>
          <a:p>
            <a:pPr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1800" dirty="0" smtClean="0"/>
              <a:t>Toplam = </a:t>
            </a:r>
            <a:r>
              <a:rPr lang="tr-TR" sz="1800" dirty="0" smtClean="0"/>
              <a:t>~</a:t>
            </a:r>
            <a:r>
              <a:rPr lang="tr-TR" sz="1800" dirty="0">
                <a:solidFill>
                  <a:srgbClr val="FF0000"/>
                </a:solidFill>
              </a:rPr>
              <a:t>2</a:t>
            </a:r>
            <a:r>
              <a:rPr lang="tr-TR" sz="1800" dirty="0" smtClean="0">
                <a:solidFill>
                  <a:srgbClr val="FF0000"/>
                </a:solidFill>
              </a:rPr>
              <a:t>0 </a:t>
            </a:r>
            <a:r>
              <a:rPr lang="tr-TR" sz="1800" dirty="0" smtClean="0">
                <a:solidFill>
                  <a:srgbClr val="FF0000"/>
                </a:solidFill>
              </a:rPr>
              <a:t>TB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/>
              <a:t>İŞ İSTASYONU: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1800" dirty="0" smtClean="0"/>
              <a:t>Intel </a:t>
            </a:r>
            <a:r>
              <a:rPr lang="tr-TR" sz="1800" dirty="0" err="1" smtClean="0"/>
              <a:t>Xenon</a:t>
            </a:r>
            <a:r>
              <a:rPr lang="tr-TR" sz="1800" dirty="0" smtClean="0"/>
              <a:t> CPU E5 2.4 GHz, 16 çekirdek, 64 GB RAM</a:t>
            </a:r>
            <a:endParaRPr lang="tr-TR" sz="18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SÜRE: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1800" dirty="0" smtClean="0"/>
              <a:t>1 </a:t>
            </a:r>
            <a:r>
              <a:rPr lang="tr-TR" sz="1800" dirty="0"/>
              <a:t>Katman (1 Yıl) = 3.5 Gün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1800" dirty="0"/>
              <a:t>Toplam = </a:t>
            </a:r>
            <a:r>
              <a:rPr lang="tr-TR" sz="1800" dirty="0" smtClean="0"/>
              <a:t>~</a:t>
            </a:r>
            <a:r>
              <a:rPr lang="tr-TR" sz="1800" dirty="0">
                <a:solidFill>
                  <a:srgbClr val="FF0000"/>
                </a:solidFill>
              </a:rPr>
              <a:t>2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>
                <a:solidFill>
                  <a:srgbClr val="FF0000"/>
                </a:solidFill>
              </a:rPr>
              <a:t>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18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8" y="2155248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1587566" cy="1208868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Senaryo (</a:t>
            </a:r>
            <a:r>
              <a:rPr lang="tr-TR" dirty="0" smtClean="0"/>
              <a:t>CC=1.0,DEM=1.0,LP=1.0</a:t>
            </a:r>
            <a:r>
              <a:rPr lang="tr-TR" dirty="0" smtClean="0"/>
              <a:t>)</a:t>
            </a:r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9" y="1369763"/>
            <a:ext cx="10744200" cy="5441626"/>
          </a:xfrm>
        </p:spPr>
      </p:pic>
    </p:spTree>
    <p:extLst>
      <p:ext uri="{BB962C8B-B14F-4D97-AF65-F5344CB8AC3E}">
        <p14:creationId xmlns:p14="http://schemas.microsoft.com/office/powerpoint/2010/main" val="31812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4" y="1825625"/>
            <a:ext cx="4668947" cy="41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6147005" cy="444776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Çalışma Mayıs-2018</a:t>
            </a:r>
            <a:r>
              <a:rPr lang="tr-TR" sz="1800" dirty="0"/>
              <a:t> </a:t>
            </a:r>
            <a:r>
              <a:rPr lang="tr-TR" sz="1800" dirty="0" smtClean="0"/>
              <a:t>başladı ve devam ediyor…</a:t>
            </a:r>
            <a:endParaRPr lang="tr-TR" sz="1800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İlk aşamada </a:t>
            </a:r>
            <a:r>
              <a:rPr lang="tr-TR" sz="1800" dirty="0" smtClean="0">
                <a:solidFill>
                  <a:srgbClr val="FF0000"/>
                </a:solidFill>
              </a:rPr>
              <a:t>CC(20 yıl)+</a:t>
            </a:r>
            <a:r>
              <a:rPr lang="tr-TR" sz="1800" dirty="0" smtClean="0"/>
              <a:t>DEM(2016</a:t>
            </a:r>
            <a:r>
              <a:rPr lang="tr-TR" sz="1800" dirty="0" smtClean="0"/>
              <a:t>)+</a:t>
            </a:r>
            <a:r>
              <a:rPr lang="tr-TR" sz="1800" dirty="0" smtClean="0"/>
              <a:t>LP</a:t>
            </a:r>
            <a:r>
              <a:rPr lang="tr-TR" sz="1800" dirty="0" smtClean="0"/>
              <a:t>(2019) çalışılacak</a:t>
            </a:r>
            <a:endParaRPr lang="tr-T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Yeni kriterler/katmanlar araştırılıyor.</a:t>
            </a:r>
            <a:endParaRPr lang="tr-T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800" dirty="0" smtClean="0"/>
              <a:t>Potansiyel yerler yerinde gözlemler ile belirlenmesi zorunlu.</a:t>
            </a:r>
            <a:endParaRPr lang="tr-TR" sz="1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???</a:t>
            </a:r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49" y="1349664"/>
            <a:ext cx="5508336" cy="5508336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208868"/>
            <a:ext cx="5778455" cy="57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i="1" dirty="0" smtClean="0"/>
              <a:t>Teşekkürler…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Katmanlar;Bulutluluk</a:t>
            </a:r>
            <a:r>
              <a:rPr lang="tr-TR" dirty="0" smtClean="0"/>
              <a:t>(CC</a:t>
            </a:r>
            <a:r>
              <a:rPr lang="tr-TR" dirty="0"/>
              <a:t>) </a:t>
            </a:r>
            <a:r>
              <a:rPr lang="tr-TR" b="1" dirty="0"/>
              <a:t>- </a:t>
            </a:r>
            <a:r>
              <a:rPr lang="tr-TR" b="1" dirty="0" smtClean="0">
                <a:solidFill>
                  <a:srgbClr val="FFFF00"/>
                </a:solidFill>
              </a:rPr>
              <a:t>MODIS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6147005" cy="4447761"/>
          </a:xfrm>
        </p:spPr>
        <p:txBody>
          <a:bodyPr>
            <a:normAutofit/>
          </a:bodyPr>
          <a:lstStyle/>
          <a:p>
            <a:pPr marL="457200" indent="-457200">
              <a:buFont typeface="Wingdings"/>
              <a:buChar char="Ø"/>
            </a:pPr>
            <a:r>
              <a:rPr lang="tr-TR" sz="1800" dirty="0" smtClean="0"/>
              <a:t>MOD35-L2 (61)</a:t>
            </a:r>
            <a:endParaRPr lang="tr-TR" sz="1800" dirty="0"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tr-TR" sz="1800" dirty="0" smtClean="0">
                <a:cs typeface="Calibri"/>
              </a:rPr>
              <a:t>19 bantlı algoritma (8.6-11 um </a:t>
            </a:r>
            <a:r>
              <a:rPr lang="tr-TR" sz="1800" dirty="0" err="1" smtClean="0">
                <a:cs typeface="Calibri"/>
              </a:rPr>
              <a:t>band</a:t>
            </a:r>
            <a:r>
              <a:rPr lang="tr-TR" sz="1800" dirty="0" smtClean="0">
                <a:cs typeface="Calibri"/>
              </a:rPr>
              <a:t>)</a:t>
            </a:r>
          </a:p>
          <a:p>
            <a:pPr marL="457200" indent="-457200">
              <a:buFont typeface="Wingdings"/>
              <a:buChar char="Ø"/>
            </a:pPr>
            <a:r>
              <a:rPr lang="tr-TR" sz="1800" dirty="0" smtClean="0">
                <a:cs typeface="Calibri"/>
              </a:rPr>
              <a:t>250m@nadir, </a:t>
            </a:r>
            <a:endParaRPr lang="tr-TR" sz="1800" dirty="0"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en-US" sz="1800" dirty="0" smtClean="0">
                <a:cs typeface="Calibri"/>
              </a:rPr>
              <a:t>36 </a:t>
            </a:r>
            <a:r>
              <a:rPr lang="en-US" sz="1800" dirty="0" err="1">
                <a:cs typeface="Calibri"/>
              </a:rPr>
              <a:t>bant</a:t>
            </a:r>
            <a:r>
              <a:rPr lang="en-US" sz="1800" dirty="0">
                <a:cs typeface="Calibri"/>
              </a:rPr>
              <a:t> (</a:t>
            </a:r>
            <a:r>
              <a:rPr lang="en-US" sz="1800" dirty="0" err="1">
                <a:cs typeface="Calibri"/>
              </a:rPr>
              <a:t>Multispektral</a:t>
            </a:r>
            <a:r>
              <a:rPr lang="en-US" sz="1800" dirty="0" smtClean="0">
                <a:cs typeface="Calibri"/>
              </a:rPr>
              <a:t>)</a:t>
            </a:r>
            <a:endParaRPr lang="tr-TR" sz="1800" dirty="0" smtClean="0"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tr-TR" sz="1800" dirty="0" smtClean="0">
                <a:cs typeface="Calibri"/>
              </a:rPr>
              <a:t>Ayrıntılar </a:t>
            </a:r>
            <a:r>
              <a:rPr lang="tr-TR" sz="1800" dirty="0" smtClean="0">
                <a:cs typeface="Calibri"/>
              </a:rPr>
              <a:t>-&gt; </a:t>
            </a:r>
            <a:r>
              <a:rPr lang="tr-TR" sz="1800" dirty="0" smtClean="0">
                <a:solidFill>
                  <a:srgbClr val="FF0000"/>
                </a:solidFill>
                <a:cs typeface="Calibri"/>
              </a:rPr>
              <a:t>ZÜHAL</a:t>
            </a:r>
            <a:endParaRPr lang="en-US" sz="1800" dirty="0">
              <a:solidFill>
                <a:srgbClr val="FF0000"/>
              </a:solidFill>
              <a:cs typeface="Calibri"/>
            </a:endParaRPr>
          </a:p>
          <a:p>
            <a:pPr marL="457200" indent="-457200">
              <a:buFont typeface="Wingdings"/>
              <a:buChar char="Ø"/>
            </a:pPr>
            <a:endParaRPr lang="tr-TR" sz="1800" dirty="0">
              <a:cs typeface="Calibri"/>
            </a:endParaRPr>
          </a:p>
        </p:txBody>
      </p:sp>
      <p:pic>
        <p:nvPicPr>
          <p:cNvPr id="5" name="Resim 3" descr="doğa içeren bir resim&#10;&#10;Yüksek güvenilirlikle oluşturulmuş açıklama">
            <a:extLst>
              <a:ext uri="{FF2B5EF4-FFF2-40B4-BE49-F238E27FC236}">
                <a16:creationId xmlns:a16="http://schemas.microsoft.com/office/drawing/2014/main" id="{1148B0E1-F3B7-40BE-98A9-E0AFA8C4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88" y="3849993"/>
            <a:ext cx="6727837" cy="28596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6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Tarihçe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CustomShape 2"/>
          <p:cNvSpPr/>
          <p:nvPr/>
        </p:nvSpPr>
        <p:spPr>
          <a:xfrm>
            <a:off x="9437918" y="3953963"/>
            <a:ext cx="1574722" cy="44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">
              <a:buClr>
                <a:srgbClr val="808080"/>
              </a:buClr>
            </a:pPr>
            <a: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1-ASC</a:t>
            </a:r>
          </a:p>
          <a:p>
            <a:pPr marL="1800">
              <a:lnSpc>
                <a:spcPct val="100000"/>
              </a:lnSpc>
              <a:buClr>
                <a:srgbClr val="808080"/>
              </a:buClr>
            </a:pPr>
            <a: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2-SQM</a:t>
            </a:r>
            <a:b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</a:br>
            <a: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3-SM</a:t>
            </a:r>
            <a:b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</a:br>
            <a: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4-Boltwood</a:t>
            </a:r>
            <a:b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</a:br>
            <a:r>
              <a:rPr lang="tr-TR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5-Meteo</a:t>
            </a:r>
            <a:endParaRPr lang="tr-TR" sz="2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285840" indent="-28404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endParaRPr lang="tr-TR" sz="2000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285840" indent="-28404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endParaRPr lang="tr-TR" sz="200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Segoe UI"/>
              <a:ea typeface="DejaVu Sans"/>
            </a:endParaRPr>
          </a:p>
        </p:txBody>
      </p:sp>
      <p:pic>
        <p:nvPicPr>
          <p:cNvPr id="7" name="Picture 4" descr="https://lh5.googleusercontent.com/frsUSfJTChZIHw92vxAPG5vsSGGebYeboc6Atl0tG0_HktcNUOH3vwMDqfbUB8DkrKYlkudAaL-ijLeg649gnrqnFrNy_NHaHg0I-nu2EGsuJgJWMzipRyGh80h2MtLPGqTbmJlWoNTj7cwd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932"/>
            <a:ext cx="9437918" cy="53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96" y="803416"/>
            <a:ext cx="3556000" cy="35560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9541158" y="6150114"/>
            <a:ext cx="2432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222222"/>
                </a:solidFill>
                <a:latin typeface="Verdana" panose="020B0604030504040204" pitchFamily="34" charset="0"/>
              </a:rPr>
              <a:t>113F266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866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Katmanlar;Sayısal</a:t>
            </a:r>
            <a:r>
              <a:rPr lang="tr-TR" dirty="0" smtClean="0"/>
              <a:t> </a:t>
            </a:r>
            <a:r>
              <a:rPr lang="tr-TR" dirty="0"/>
              <a:t>Yükseklik </a:t>
            </a:r>
            <a:r>
              <a:rPr lang="tr-TR" dirty="0" smtClean="0"/>
              <a:t>Modeli (DEM) </a:t>
            </a:r>
            <a:r>
              <a:rPr lang="tr-TR" dirty="0"/>
              <a:t>- </a:t>
            </a:r>
            <a:r>
              <a:rPr lang="tr-TR" b="1" dirty="0" smtClean="0">
                <a:solidFill>
                  <a:srgbClr val="FFFF00"/>
                </a:solidFill>
              </a:rPr>
              <a:t>ASTER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6147005" cy="4447761"/>
          </a:xfrm>
        </p:spPr>
        <p:txBody>
          <a:bodyPr>
            <a:normAutofit/>
          </a:bodyPr>
          <a:lstStyle/>
          <a:p>
            <a:r>
              <a:rPr lang="tr-TR" sz="1800" dirty="0" smtClean="0"/>
              <a:t>ASTER </a:t>
            </a:r>
            <a:r>
              <a:rPr lang="tr-TR" sz="1800" dirty="0"/>
              <a:t>GDEM, SRTM, ALOS, MOLA, </a:t>
            </a:r>
            <a:r>
              <a:rPr lang="tr-TR" sz="1800" dirty="0" smtClean="0"/>
              <a:t>LİDAR…</a:t>
            </a:r>
          </a:p>
          <a:p>
            <a:r>
              <a:rPr lang="tr-TR" sz="1800" dirty="0" smtClean="0"/>
              <a:t>ASTER </a:t>
            </a:r>
            <a:r>
              <a:rPr lang="tr-TR" sz="1800" dirty="0"/>
              <a:t>GDEM; </a:t>
            </a:r>
            <a:endParaRPr lang="tr-TR" sz="1800" dirty="0" smtClean="0"/>
          </a:p>
          <a:p>
            <a:pPr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dirty="0" smtClean="0"/>
              <a:t>Daha geniş kapsam ( ±83° </a:t>
            </a:r>
            <a:r>
              <a:rPr lang="tr-TR" sz="1800" dirty="0" err="1" smtClean="0"/>
              <a:t>latitude</a:t>
            </a:r>
            <a:r>
              <a:rPr lang="tr-TR" sz="1800" dirty="0" smtClean="0"/>
              <a:t>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dirty="0" smtClean="0"/>
              <a:t>Yüksek </a:t>
            </a:r>
            <a:r>
              <a:rPr lang="tr-TR" sz="1800" dirty="0"/>
              <a:t>çözünürlük ( 1 </a:t>
            </a:r>
            <a:r>
              <a:rPr lang="tr-TR" sz="1800" dirty="0" err="1"/>
              <a:t>arcsec</a:t>
            </a:r>
            <a:r>
              <a:rPr lang="tr-TR" sz="1800" dirty="0"/>
              <a:t> – 30m</a:t>
            </a:r>
            <a:r>
              <a:rPr lang="tr-TR" sz="1800" dirty="0" smtClean="0"/>
              <a:t>)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ALOS</a:t>
            </a:r>
            <a:r>
              <a:rPr lang="tr-TR" sz="1800" dirty="0">
                <a:solidFill>
                  <a:schemeClr val="tx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/>
              <a:t>Kapsam ( ±</a:t>
            </a:r>
            <a:r>
              <a:rPr lang="tr-TR" sz="1800" dirty="0" smtClean="0"/>
              <a:t>82° </a:t>
            </a:r>
            <a:r>
              <a:rPr lang="tr-TR" sz="1800" dirty="0" err="1" smtClean="0"/>
              <a:t>latitude</a:t>
            </a:r>
            <a:r>
              <a:rPr lang="tr-TR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/>
              <a:t>Yüksek </a:t>
            </a:r>
            <a:r>
              <a:rPr lang="tr-TR" sz="1800" dirty="0"/>
              <a:t>çözünürlük ( 1 </a:t>
            </a:r>
            <a:r>
              <a:rPr lang="tr-TR" sz="1800" dirty="0" err="1"/>
              <a:t>arcsec</a:t>
            </a:r>
            <a:r>
              <a:rPr lang="tr-TR" sz="1800" dirty="0"/>
              <a:t> – 30m) </a:t>
            </a:r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5" name="İçerik Yer Tutucusu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43" y="2875986"/>
            <a:ext cx="4895358" cy="26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Katmanlar;Işık</a:t>
            </a:r>
            <a:r>
              <a:rPr lang="tr-TR" dirty="0" smtClean="0"/>
              <a:t> Kirliliği(LP) </a:t>
            </a:r>
            <a:r>
              <a:rPr lang="tr-TR" b="1" dirty="0"/>
              <a:t>- </a:t>
            </a:r>
            <a:r>
              <a:rPr lang="tr-TR" b="1" dirty="0" smtClean="0">
                <a:solidFill>
                  <a:srgbClr val="FFFF00"/>
                </a:solidFill>
              </a:rPr>
              <a:t>VIIRS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498600"/>
            <a:ext cx="6147005" cy="477478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SUOMI/NPP-</a:t>
            </a:r>
            <a:r>
              <a:rPr lang="en-US" sz="1800" dirty="0" smtClean="0">
                <a:solidFill>
                  <a:srgbClr val="FF0000"/>
                </a:solidFill>
              </a:rPr>
              <a:t>VIIRS</a:t>
            </a:r>
            <a:r>
              <a:rPr lang="en-US" sz="1800" dirty="0"/>
              <a:t>: 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V</a:t>
            </a:r>
            <a:r>
              <a:rPr lang="en-US" sz="1800" dirty="0" smtClean="0"/>
              <a:t>isible </a:t>
            </a:r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/>
              <a:t>nfrared </a:t>
            </a:r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/>
              <a:t>maging </a:t>
            </a:r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/>
              <a:t>adiometer </a:t>
            </a: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/>
              <a:t>uite </a:t>
            </a:r>
            <a:endParaRPr lang="tr-T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5 </a:t>
            </a:r>
            <a:r>
              <a:rPr lang="en-US" sz="1800" dirty="0"/>
              <a:t>High resolution Imagery channels (I-bands</a:t>
            </a:r>
            <a:r>
              <a:rPr lang="en-US" sz="1800" dirty="0" smtClean="0"/>
              <a:t>)</a:t>
            </a:r>
            <a:endParaRPr lang="tr-T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16 </a:t>
            </a:r>
            <a:r>
              <a:rPr lang="en-US" sz="1800" dirty="0"/>
              <a:t>Moderate resolution channels (</a:t>
            </a:r>
            <a:r>
              <a:rPr lang="en-US" sz="1800" dirty="0" smtClean="0"/>
              <a:t>M-bands)</a:t>
            </a:r>
            <a:endParaRPr lang="tr-T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Day/Night </a:t>
            </a:r>
            <a:r>
              <a:rPr lang="en-US" sz="1800" dirty="0"/>
              <a:t>Band (</a:t>
            </a:r>
            <a:r>
              <a:rPr lang="en-US" sz="1800" dirty="0" smtClean="0"/>
              <a:t>DNB)</a:t>
            </a:r>
            <a:r>
              <a:rPr lang="tr-TR" sz="1800" dirty="0" smtClean="0"/>
              <a:t>, 1 </a:t>
            </a:r>
            <a:r>
              <a:rPr lang="tr-TR" sz="1800" dirty="0" err="1" smtClean="0"/>
              <a:t>pixel</a:t>
            </a:r>
            <a:r>
              <a:rPr lang="tr-TR" sz="1800" dirty="0" smtClean="0"/>
              <a:t>=375m</a:t>
            </a:r>
            <a:endParaRPr lang="en-US" sz="1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3157930"/>
            <a:ext cx="5889625" cy="370007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301" y="1337690"/>
            <a:ext cx="4965700" cy="55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Katmanlar;Atmosferik</a:t>
            </a:r>
            <a:r>
              <a:rPr lang="tr-TR" dirty="0" smtClean="0"/>
              <a:t> Su Buharı(PWV) </a:t>
            </a:r>
            <a:r>
              <a:rPr lang="tr-TR" b="1" dirty="0"/>
              <a:t>- </a:t>
            </a:r>
            <a:r>
              <a:rPr lang="tr-TR" b="1" dirty="0" smtClean="0">
                <a:solidFill>
                  <a:srgbClr val="FFFF00"/>
                </a:solidFill>
              </a:rPr>
              <a:t>MODIS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498600"/>
            <a:ext cx="6147005" cy="477478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MOD05/-</a:t>
            </a:r>
            <a:r>
              <a:rPr lang="tr-TR" sz="1800" dirty="0" smtClean="0">
                <a:solidFill>
                  <a:srgbClr val="FF0000"/>
                </a:solidFill>
              </a:rPr>
              <a:t>MODIS</a:t>
            </a:r>
            <a:r>
              <a:rPr lang="en-US" sz="1800" dirty="0" smtClean="0"/>
              <a:t>: 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err="1" smtClean="0"/>
              <a:t>Precipitable</a:t>
            </a:r>
            <a:r>
              <a:rPr lang="tr-TR" sz="1800" dirty="0" smtClean="0"/>
              <a:t> </a:t>
            </a:r>
            <a:r>
              <a:rPr lang="tr-TR" sz="1800" dirty="0" err="1" smtClean="0"/>
              <a:t>Water</a:t>
            </a:r>
            <a:r>
              <a:rPr lang="tr-TR" sz="1800" dirty="0" smtClean="0"/>
              <a:t> </a:t>
            </a:r>
            <a:r>
              <a:rPr lang="tr-TR" sz="1800" dirty="0" err="1" smtClean="0"/>
              <a:t>Vapor</a:t>
            </a:r>
            <a:r>
              <a:rPr lang="tr-TR" sz="1800" dirty="0" smtClean="0"/>
              <a:t> (PWV)</a:t>
            </a:r>
            <a:r>
              <a:rPr lang="en-US" sz="1800" dirty="0" smtClean="0"/>
              <a:t> </a:t>
            </a:r>
            <a:endParaRPr lang="tr-TR" sz="1800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1 </a:t>
            </a:r>
            <a:r>
              <a:rPr lang="tr-TR" sz="1800" dirty="0" err="1" smtClean="0"/>
              <a:t>Pixel</a:t>
            </a:r>
            <a:r>
              <a:rPr lang="tr-TR" sz="1800" dirty="0" smtClean="0"/>
              <a:t> = 5 km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Algoritma (5 </a:t>
            </a:r>
            <a:r>
              <a:rPr lang="tr-TR" sz="1800" dirty="0" err="1" smtClean="0"/>
              <a:t>Band</a:t>
            </a:r>
            <a:r>
              <a:rPr lang="tr-TR" sz="1800" dirty="0" smtClean="0"/>
              <a:t> ~0.94 um)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3713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Katmanlar;Rüzgar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498600"/>
            <a:ext cx="6147005" cy="477478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err="1" smtClean="0"/>
              <a:t>Sinoptik</a:t>
            </a:r>
            <a:r>
              <a:rPr lang="tr-TR" sz="1800" dirty="0" smtClean="0"/>
              <a:t> gözlemler,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Küresel Rüzgar,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 smtClean="0"/>
              <a:t>Yüksek Çözünürlüklü,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/>
              <a:t>ERA40, INTERIM, </a:t>
            </a:r>
            <a:r>
              <a:rPr lang="tr-TR" sz="1800" dirty="0" smtClean="0"/>
              <a:t>vb.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/>
              <a:t>Modeller?</a:t>
            </a:r>
            <a:r>
              <a:rPr lang="tr-TR" sz="18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600" dirty="0" smtClean="0">
                <a:solidFill>
                  <a:srgbClr val="FF0000"/>
                </a:solidFill>
              </a:rPr>
              <a:t>???</a:t>
            </a:r>
            <a:endParaRPr lang="tr-TR" sz="9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???</a:t>
            </a:r>
            <a:endParaRPr lang="en-US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49" y="1349664"/>
            <a:ext cx="5508336" cy="5508336"/>
          </a:xfrm>
        </p:spPr>
      </p:pic>
    </p:spTree>
    <p:extLst>
      <p:ext uri="{BB962C8B-B14F-4D97-AF65-F5344CB8AC3E}">
        <p14:creationId xmlns:p14="http://schemas.microsoft.com/office/powerpoint/2010/main" val="34766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Dünyada Astronomik Yer Seçimi </a:t>
            </a:r>
            <a:r>
              <a:rPr lang="tr-TR" i="1" dirty="0" smtClean="0"/>
              <a:t>Çalışması (</a:t>
            </a:r>
            <a:r>
              <a:rPr lang="tr-TR" i="1" dirty="0"/>
              <a:t>117F309</a:t>
            </a:r>
            <a:r>
              <a:rPr lang="tr-TR" i="1" dirty="0" smtClean="0"/>
              <a:t>)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10998894" cy="1137793"/>
          </a:xfrm>
        </p:spPr>
        <p:txBody>
          <a:bodyPr>
            <a:noAutofit/>
          </a:bodyPr>
          <a:lstStyle/>
          <a:p>
            <a:r>
              <a:rPr lang="tr-TR" sz="1800" dirty="0" smtClean="0"/>
              <a:t>Nazım Aksaker, Kazım Kaba, Zuhal Kurt, Mehmet Akif </a:t>
            </a:r>
            <a:r>
              <a:rPr lang="tr-TR" sz="1800" dirty="0"/>
              <a:t>Erdoğan, Sinan Kaan Yerli, </a:t>
            </a:r>
            <a:r>
              <a:rPr lang="tr-TR" sz="1800" dirty="0" smtClean="0"/>
              <a:t>Cahit </a:t>
            </a:r>
            <a:r>
              <a:rPr lang="tr-TR" sz="1800" dirty="0" err="1" smtClean="0"/>
              <a:t>Yeşilyaprak</a:t>
            </a:r>
            <a:r>
              <a:rPr lang="tr-TR" sz="1800" dirty="0" smtClean="0"/>
              <a:t>, İbrahim </a:t>
            </a:r>
            <a:r>
              <a:rPr lang="tr-TR" sz="1800" dirty="0"/>
              <a:t>Küçük</a:t>
            </a:r>
            <a:r>
              <a:rPr lang="tr-TR" sz="1800" dirty="0" smtClean="0"/>
              <a:t>, Süha Berberoğlu, Mustafa Atılan.</a:t>
            </a:r>
            <a:endParaRPr lang="en-US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418879" y="6248402"/>
            <a:ext cx="6418217" cy="365125"/>
          </a:xfrm>
        </p:spPr>
        <p:txBody>
          <a:bodyPr/>
          <a:lstStyle/>
          <a:p>
            <a:r>
              <a:rPr lang="en-US" sz="1600" dirty="0" err="1" smtClean="0"/>
              <a:t>AstroMeteo</a:t>
            </a:r>
            <a:r>
              <a:rPr lang="en-US" sz="1600" dirty="0" smtClean="0"/>
              <a:t> 2019 </a:t>
            </a:r>
            <a:r>
              <a:rPr lang="en-US" sz="1600" dirty="0" err="1" smtClean="0"/>
              <a:t>Çalıştayı</a:t>
            </a:r>
            <a:r>
              <a:rPr lang="en-US" sz="1600" dirty="0" smtClean="0"/>
              <a:t> 1-2 </a:t>
            </a:r>
            <a:r>
              <a:rPr lang="en-US" sz="1600" dirty="0" err="1" smtClean="0"/>
              <a:t>Şubat</a:t>
            </a:r>
            <a:r>
              <a:rPr lang="en-US" sz="1600" dirty="0" smtClean="0"/>
              <a:t> 2019 Atatürk </a:t>
            </a:r>
            <a:r>
              <a:rPr lang="en-US" sz="1600" dirty="0" err="1" smtClean="0"/>
              <a:t>Üniversitesi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53" y="1825624"/>
            <a:ext cx="4668947" cy="41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974" y="1825624"/>
            <a:ext cx="6147005" cy="444776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Neden? Nasıl?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FriOWL</a:t>
            </a:r>
            <a:endParaRPr lang="tr-TR" sz="2400" b="1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Katmanlar?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Neresi iyi?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b="1" dirty="0" smtClean="0"/>
              <a:t>…</a:t>
            </a:r>
            <a:endParaRPr lang="tr-TR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6834" y="152400"/>
            <a:ext cx="10749367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İçerik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53" y="1825624"/>
            <a:ext cx="4668947" cy="41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1825624"/>
            <a:ext cx="6597493" cy="4447761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?</a:t>
            </a:r>
            <a:r>
              <a:rPr lang="tr-TR" dirty="0" smtClean="0">
                <a:solidFill>
                  <a:schemeClr val="tx1"/>
                </a:solidFill>
              </a:rPr>
              <a:t>   , Teknoloji   , Teleskop Maliyeti~D</a:t>
            </a:r>
            <a:r>
              <a:rPr lang="tr-TR" baseline="30000" dirty="0" smtClean="0">
                <a:solidFill>
                  <a:schemeClr val="tx1"/>
                </a:solidFill>
              </a:rPr>
              <a:t>2.3</a:t>
            </a:r>
            <a:r>
              <a:rPr lang="tr-TR" dirty="0" smtClean="0">
                <a:solidFill>
                  <a:schemeClr val="tx1"/>
                </a:solidFill>
              </a:rPr>
              <a:t>    =~</a:t>
            </a:r>
            <a:r>
              <a:rPr lang="tr-TR" dirty="0" smtClean="0">
                <a:solidFill>
                  <a:schemeClr val="tx1"/>
                </a:solidFill>
              </a:rPr>
              <a:t>2600 </a:t>
            </a:r>
            <a:r>
              <a:rPr lang="tr-TR" dirty="0" smtClean="0">
                <a:solidFill>
                  <a:schemeClr val="tx1"/>
                </a:solidFill>
              </a:rPr>
              <a:t>Gözlemevi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Dünya çapında Görünür/</a:t>
            </a:r>
            <a:r>
              <a:rPr lang="tr-TR" dirty="0" err="1" smtClean="0">
                <a:solidFill>
                  <a:schemeClr val="tx1"/>
                </a:solidFill>
              </a:rPr>
              <a:t>Kızılöte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bölgede çalışabilecek teleskoplar için en uygun </a:t>
            </a:r>
            <a:r>
              <a:rPr lang="tr-TR" dirty="0" smtClean="0">
                <a:solidFill>
                  <a:schemeClr val="tx1"/>
                </a:solidFill>
              </a:rPr>
              <a:t>yerler </a:t>
            </a:r>
            <a:r>
              <a:rPr lang="tr-TR" b="1" dirty="0" smtClean="0">
                <a:solidFill>
                  <a:schemeClr val="tx1"/>
                </a:solidFill>
              </a:rPr>
              <a:t>yüksek çözünürlük </a:t>
            </a:r>
            <a:r>
              <a:rPr lang="tr-TR" dirty="0" smtClean="0">
                <a:solidFill>
                  <a:schemeClr val="tx1"/>
                </a:solidFill>
              </a:rPr>
              <a:t>(~1 km) ve </a:t>
            </a:r>
            <a:r>
              <a:rPr lang="tr-TR" b="1" dirty="0" smtClean="0">
                <a:solidFill>
                  <a:schemeClr val="tx1"/>
                </a:solidFill>
              </a:rPr>
              <a:t>güncel</a:t>
            </a:r>
            <a:r>
              <a:rPr lang="tr-TR" dirty="0" smtClean="0">
                <a:solidFill>
                  <a:schemeClr val="tx1"/>
                </a:solidFill>
              </a:rPr>
              <a:t> olarak (2019) ile belirlemek.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özlemevlerinin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durumu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karşılaştırmalı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ortaya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çıkarmak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Yeni bir gözlemevi kurmak isteyen Ülkeler, araştırma merkezleri ve üniversiteler için referans oluşturmak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595120" y="1825624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907280" y="1825624"/>
            <a:ext cx="0" cy="395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2641600" y="1815464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53" y="1825624"/>
            <a:ext cx="4668947" cy="41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1825624"/>
            <a:ext cx="6597493" cy="4447761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Coğrafi Bilgi Sistemleri-Çok Kriterli Karar Analizi;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Akıllı </a:t>
            </a:r>
            <a:r>
              <a:rPr lang="tr-TR" dirty="0">
                <a:solidFill>
                  <a:schemeClr val="tx1"/>
                </a:solidFill>
              </a:rPr>
              <a:t>haritalar üzerinde sonsuz </a:t>
            </a:r>
            <a:r>
              <a:rPr lang="tr-TR" dirty="0" smtClean="0">
                <a:solidFill>
                  <a:schemeClr val="tx1"/>
                </a:solidFill>
              </a:rPr>
              <a:t>veriyi bağlantılı </a:t>
            </a:r>
            <a:r>
              <a:rPr lang="tr-TR" dirty="0">
                <a:solidFill>
                  <a:schemeClr val="tx1"/>
                </a:solidFill>
              </a:rPr>
              <a:t>şekilde gösterebilen, güncellenmesi sağlayan, analiz eden, raporlayan, işleri kolaylaştıran bir </a:t>
            </a:r>
            <a:r>
              <a:rPr lang="tr-TR" dirty="0" smtClean="0">
                <a:solidFill>
                  <a:schemeClr val="tx1"/>
                </a:solidFill>
              </a:rPr>
              <a:t>sistem olarak tanımlanabilir.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Uzaktan Algılama:</a:t>
            </a:r>
            <a:endParaRPr lang="tr-TR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Cisimlere </a:t>
            </a:r>
            <a:r>
              <a:rPr lang="tr-TR" dirty="0">
                <a:solidFill>
                  <a:schemeClr val="tx1"/>
                </a:solidFill>
              </a:rPr>
              <a:t>fiziksel olarak dokunmaksızın onların fiziksel ve </a:t>
            </a:r>
            <a:r>
              <a:rPr lang="tr-TR" dirty="0" err="1">
                <a:solidFill>
                  <a:schemeClr val="tx1"/>
                </a:solidFill>
              </a:rPr>
              <a:t>konumsal</a:t>
            </a:r>
            <a:r>
              <a:rPr lang="tr-TR" dirty="0">
                <a:solidFill>
                  <a:schemeClr val="tx1"/>
                </a:solidFill>
              </a:rPr>
              <a:t> özellikleri hakkında genellikle </a:t>
            </a:r>
            <a:r>
              <a:rPr lang="tr-TR" dirty="0" smtClean="0">
                <a:solidFill>
                  <a:schemeClr val="tx1"/>
                </a:solidFill>
              </a:rPr>
              <a:t>bilgi edinme sanatıdır.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Nasıl?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18" y="1330264"/>
            <a:ext cx="9536588" cy="5527735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3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750</Words>
  <Application>Microsoft Office PowerPoint</Application>
  <PresentationFormat>Geniş ekran</PresentationFormat>
  <Paragraphs>155</Paragraphs>
  <Slides>33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Arial</vt:lpstr>
      <vt:lpstr>Calibri</vt:lpstr>
      <vt:lpstr>DejaVu Sans</vt:lpstr>
      <vt:lpstr>Segoe UI</vt:lpstr>
      <vt:lpstr>Segoe UI Light</vt:lpstr>
      <vt:lpstr>Verdana</vt:lpstr>
      <vt:lpstr>Wingdings</vt:lpstr>
      <vt:lpstr>WelcomeDoc</vt:lpstr>
      <vt:lpstr>Tarihçe</vt:lpstr>
      <vt:lpstr>Tarihçe(CC,DEM,CL,PWV,AOT,WS=1.0)</vt:lpstr>
      <vt:lpstr>Tarihçe</vt:lpstr>
      <vt:lpstr>???</vt:lpstr>
      <vt:lpstr>Dünyada Astronomik Yer Seçimi Çalışması (117F309)</vt:lpstr>
      <vt:lpstr>PowerPoint Sunusu</vt:lpstr>
      <vt:lpstr>Neden?</vt:lpstr>
      <vt:lpstr>Nasıl?</vt:lpstr>
      <vt:lpstr>Nasıl?</vt:lpstr>
      <vt:lpstr>Nasıl?</vt:lpstr>
      <vt:lpstr>Nasıl?</vt:lpstr>
      <vt:lpstr>Nasıl?</vt:lpstr>
      <vt:lpstr>FriOWL</vt:lpstr>
      <vt:lpstr>FriOWL</vt:lpstr>
      <vt:lpstr>FriOWL</vt:lpstr>
      <vt:lpstr>Katmanlar</vt:lpstr>
      <vt:lpstr>Gözlemevleri</vt:lpstr>
      <vt:lpstr>Bulutluluk(CC)</vt:lpstr>
      <vt:lpstr>Işık Kirliliği (LP)</vt:lpstr>
      <vt:lpstr>Atmosferik Su Buharı (PWV)</vt:lpstr>
      <vt:lpstr>Sayısal Yükseklik Modeli (DEM)</vt:lpstr>
      <vt:lpstr>Aerosol Optical Thickness (AOT)</vt:lpstr>
      <vt:lpstr>Rüzgar Hızı (WS)</vt:lpstr>
      <vt:lpstr> Veri</vt:lpstr>
      <vt:lpstr> Senaryo (CC=1.0,DEM=1.0,LP=1.0)</vt:lpstr>
      <vt:lpstr>Sonuçlar</vt:lpstr>
      <vt:lpstr>???</vt:lpstr>
      <vt:lpstr>Teşekkürler…</vt:lpstr>
      <vt:lpstr>Katmanlar;Bulutluluk(CC) - MODIS</vt:lpstr>
      <vt:lpstr>Katmanlar;Sayısal Yükseklik Modeli (DEM) - ASTER</vt:lpstr>
      <vt:lpstr>Katmanlar;Işık Kirliliği(LP) - VIIRS</vt:lpstr>
      <vt:lpstr>Katmanlar;Atmosferik Su Buharı(PWV) - MODIS</vt:lpstr>
      <vt:lpstr>Katmanlar;Rüzgar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2015-01-30T10:33:23Z</dcterms:created>
  <dcterms:modified xsi:type="dcterms:W3CDTF">2019-02-02T06:48:24Z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