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5" r:id="rId9"/>
    <p:sldId id="267" r:id="rId10"/>
    <p:sldId id="278" r:id="rId11"/>
    <p:sldId id="268" r:id="rId12"/>
    <p:sldId id="269" r:id="rId13"/>
    <p:sldId id="271" r:id="rId14"/>
    <p:sldId id="273" r:id="rId15"/>
    <p:sldId id="272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CA68EF-0C4D-4734-822B-0D872F6DB647}" v="16" dt="2019-01-31T13:31:27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dirty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8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978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35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807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9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015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7813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710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23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45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dirty="0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140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2072480-10DA-4FB4-BEAE-2A1DEA90F248}" type="datetimeFigureOut">
              <a:rPr lang="tr-TR" smtClean="0"/>
              <a:t>1.02.2019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48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097280" y="1425702"/>
            <a:ext cx="10058400" cy="2095077"/>
          </a:xfrm>
        </p:spPr>
        <p:txBody>
          <a:bodyPr>
            <a:normAutofit/>
          </a:bodyPr>
          <a:lstStyle/>
          <a:p>
            <a:pPr algn="ctr"/>
            <a:r>
              <a:rPr lang="tr-TR" sz="6600">
                <a:cs typeface="Calibri Light"/>
              </a:rPr>
              <a:t>Türkiye’deki Gözlemevlerinin Bulutluluk Durumu</a:t>
            </a:r>
          </a:p>
        </p:txBody>
      </p:sp>
      <p:sp>
        <p:nvSpPr>
          <p:cNvPr id="4" name="Alt Başlık 2">
            <a:extLst>
              <a:ext uri="{FF2B5EF4-FFF2-40B4-BE49-F238E27FC236}">
                <a16:creationId xmlns:a16="http://schemas.microsoft.com/office/drawing/2014/main" id="{F305B3CE-2F1E-48CF-A09E-D98005CF9FC6}"/>
              </a:ext>
            </a:extLst>
          </p:cNvPr>
          <p:cNvSpPr txBox="1">
            <a:spLocks/>
          </p:cNvSpPr>
          <p:nvPr/>
        </p:nvSpPr>
        <p:spPr>
          <a:xfrm>
            <a:off x="512551" y="4583084"/>
            <a:ext cx="11209003" cy="9762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20000"/>
              </a:spcBef>
              <a:spcAft>
                <a:spcPts val="601"/>
              </a:spcAft>
              <a:buNone/>
            </a:pPr>
            <a:r>
              <a:rPr lang="tr-TR" sz="2300" i="1" noProof="1">
                <a:latin typeface="Arial"/>
                <a:cs typeface="Arial"/>
              </a:rPr>
              <a:t>Zühal Kurt, Nazım Aksaker, Kazım Kaba, Mehmet Akif Erdoğan,  Sinan Kaan Yerli, Cahit Yeşilyaprak, İbrahim Küçük, Süha Berberoğlu, Mustafa Atılan</a:t>
            </a:r>
          </a:p>
          <a:p>
            <a:pPr algn="ctr"/>
            <a:endParaRPr lang="tr-TR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5" name="Metin kutusu 1">
            <a:extLst>
              <a:ext uri="{FF2B5EF4-FFF2-40B4-BE49-F238E27FC236}">
                <a16:creationId xmlns:a16="http://schemas.microsoft.com/office/drawing/2014/main" id="{7F3526D5-9FCE-40D1-A0B0-2804D342FF98}"/>
              </a:ext>
            </a:extLst>
          </p:cNvPr>
          <p:cNvSpPr txBox="1"/>
          <p:nvPr/>
        </p:nvSpPr>
        <p:spPr>
          <a:xfrm>
            <a:off x="882935" y="5874004"/>
            <a:ext cx="10151858" cy="40011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000" dirty="0"/>
              <a:t>Çukurova Üniversitesi Uzaktan Algılama Ve Coğrafi Bilgi Sistemleri Ana Bilim Dalı​</a:t>
            </a:r>
            <a:endParaRPr lang="tr-TR" sz="2000">
              <a:cs typeface="Calibri"/>
            </a:endParaRPr>
          </a:p>
        </p:txBody>
      </p:sp>
      <p:pic>
        <p:nvPicPr>
          <p:cNvPr id="6" name="Resim 6">
            <a:extLst>
              <a:ext uri="{FF2B5EF4-FFF2-40B4-BE49-F238E27FC236}">
                <a16:creationId xmlns:a16="http://schemas.microsoft.com/office/drawing/2014/main" id="{2043908F-1BDC-42B7-AF54-AF152931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2" y="61383"/>
            <a:ext cx="1200150" cy="1104900"/>
          </a:xfrm>
          <a:prstGeom prst="rect">
            <a:avLst/>
          </a:prstGeom>
        </p:spPr>
      </p:pic>
      <p:pic>
        <p:nvPicPr>
          <p:cNvPr id="8" name="Resim 8" descr="küçük resim içeren bir resim&#10;&#10;Yüksek güvenilirlikle oluşturulmuş açıklama">
            <a:extLst>
              <a:ext uri="{FF2B5EF4-FFF2-40B4-BE49-F238E27FC236}">
                <a16:creationId xmlns:a16="http://schemas.microsoft.com/office/drawing/2014/main" id="{747C25B2-8274-4AC9-AC81-89D2C7291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841" y="67205"/>
            <a:ext cx="12001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>
            <a:extLst>
              <a:ext uri="{FF2B5EF4-FFF2-40B4-BE49-F238E27FC236}">
                <a16:creationId xmlns:a16="http://schemas.microsoft.com/office/drawing/2014/main" id="{7DF2CF36-5FAF-4066-B517-B3218B5A0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7" y="247650"/>
            <a:ext cx="11696700" cy="59182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89256DD-83DB-437B-8C9D-6EB5F1416877}"/>
              </a:ext>
            </a:extLst>
          </p:cNvPr>
          <p:cNvSpPr txBox="1"/>
          <p:nvPr/>
        </p:nvSpPr>
        <p:spPr>
          <a:xfrm>
            <a:off x="1783555" y="6415087"/>
            <a:ext cx="9291637" cy="36933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>
                <a:cs typeface="Calibri"/>
              </a:rPr>
              <a:t>Kaynak: https://modis.gsfc.nasa.gov/sci_team/meetings/200407/presentations/atmos/Frey.pdf</a:t>
            </a:r>
            <a:endParaRPr lang="tr-T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52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5" descr="küçük resim içeren bir resim&#10;&#10;Yüksek güvenilirlikle oluşturulmuş açıklama">
            <a:extLst>
              <a:ext uri="{FF2B5EF4-FFF2-40B4-BE49-F238E27FC236}">
                <a16:creationId xmlns:a16="http://schemas.microsoft.com/office/drawing/2014/main" id="{573B2418-3674-4857-98DD-0540965D3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138" y="206247"/>
            <a:ext cx="5516380" cy="1848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6A29BD5-4A5E-4573-BC02-FED8AAC394B0}"/>
              </a:ext>
            </a:extLst>
          </p:cNvPr>
          <p:cNvSpPr txBox="1"/>
          <p:nvPr/>
        </p:nvSpPr>
        <p:spPr>
          <a:xfrm>
            <a:off x="614597" y="67081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tr-TR" dirty="0">
              <a:cs typeface="Calibri"/>
            </a:endParaRPr>
          </a:p>
        </p:txBody>
      </p:sp>
      <p:sp>
        <p:nvSpPr>
          <p:cNvPr id="3" name="Dikdörtgen: Yuvarlatılmış Köşeler 2">
            <a:extLst>
              <a:ext uri="{FF2B5EF4-FFF2-40B4-BE49-F238E27FC236}">
                <a16:creationId xmlns:a16="http://schemas.microsoft.com/office/drawing/2014/main" id="{BB843F52-EA8C-4A03-8683-0A52CEBC1369}"/>
              </a:ext>
            </a:extLst>
          </p:cNvPr>
          <p:cNvSpPr/>
          <p:nvPr/>
        </p:nvSpPr>
        <p:spPr>
          <a:xfrm>
            <a:off x="667061" y="467193"/>
            <a:ext cx="2775677" cy="1314137"/>
          </a:xfrm>
          <a:prstGeom prst="roundRect">
            <a:avLst/>
          </a:prstGeom>
          <a:solidFill>
            <a:srgbClr val="3775A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cs typeface="Calibri"/>
              </a:rPr>
              <a:t>Hdf-Geotif Dönüşümü</a:t>
            </a:r>
            <a:endParaRPr lang="tr-TR" sz="3600" dirty="0"/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F597E747-39D6-4B16-9BC4-E68817183126}"/>
              </a:ext>
            </a:extLst>
          </p:cNvPr>
          <p:cNvSpPr/>
          <p:nvPr/>
        </p:nvSpPr>
        <p:spPr>
          <a:xfrm>
            <a:off x="3658074" y="894437"/>
            <a:ext cx="978408" cy="484632"/>
          </a:xfrm>
          <a:prstGeom prst="rightArrow">
            <a:avLst/>
          </a:prstGeom>
          <a:solidFill>
            <a:srgbClr val="3675AC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5">
            <a:extLst>
              <a:ext uri="{FF2B5EF4-FFF2-40B4-BE49-F238E27FC236}">
                <a16:creationId xmlns:a16="http://schemas.microsoft.com/office/drawing/2014/main" id="{40F270A9-07B3-4C5C-A676-D241DFC0E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007" y="1791622"/>
            <a:ext cx="2743200" cy="1525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Resim 21">
            <a:extLst>
              <a:ext uri="{FF2B5EF4-FFF2-40B4-BE49-F238E27FC236}">
                <a16:creationId xmlns:a16="http://schemas.microsoft.com/office/drawing/2014/main" id="{A528A2F1-BB8B-423B-80DE-416AA6D1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843" y="2266301"/>
            <a:ext cx="2743200" cy="175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Resim 25" descr="küçük resim içeren bir resim&#10;&#10;Çok yüksek güvenilirlikle oluşturulmuş açıklama">
            <a:extLst>
              <a:ext uri="{FF2B5EF4-FFF2-40B4-BE49-F238E27FC236}">
                <a16:creationId xmlns:a16="http://schemas.microsoft.com/office/drawing/2014/main" id="{BDCE26B2-B6F9-4968-ACDC-464042435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492" y="1982704"/>
            <a:ext cx="2515246" cy="881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90" y="4295464"/>
            <a:ext cx="5915720" cy="12765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5" name="Ok: Sağ 34">
            <a:extLst>
              <a:ext uri="{FF2B5EF4-FFF2-40B4-BE49-F238E27FC236}">
                <a16:creationId xmlns:a16="http://schemas.microsoft.com/office/drawing/2014/main" id="{DA79B5E6-AD14-43C9-96E8-B331AAC90B7F}"/>
              </a:ext>
            </a:extLst>
          </p:cNvPr>
          <p:cNvSpPr/>
          <p:nvPr/>
        </p:nvSpPr>
        <p:spPr>
          <a:xfrm>
            <a:off x="5220291" y="4770284"/>
            <a:ext cx="689905" cy="214445"/>
          </a:xfrm>
          <a:prstGeom prst="rightArrow">
            <a:avLst/>
          </a:prstGeom>
          <a:solidFill>
            <a:srgbClr val="3673A8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9" name="Resim 29" descr="doğa içeren bir resim&#10;&#10;Yüksek güvenilirlikle oluşturulmuş açıklama">
            <a:extLst>
              <a:ext uri="{FF2B5EF4-FFF2-40B4-BE49-F238E27FC236}">
                <a16:creationId xmlns:a16="http://schemas.microsoft.com/office/drawing/2014/main" id="{FAFF9B2F-98DE-44B2-BD28-4381EFD3B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02" y="194229"/>
            <a:ext cx="11917352" cy="5354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96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AFC76B81-81DC-429C-9A8A-DDD0A50AAA8A}"/>
              </a:ext>
            </a:extLst>
          </p:cNvPr>
          <p:cNvSpPr>
            <a:spLocks noGrp="1"/>
          </p:cNvSpPr>
          <p:nvPr/>
        </p:nvSpPr>
        <p:spPr>
          <a:xfrm>
            <a:off x="692910" y="126608"/>
            <a:ext cx="9379340" cy="49774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tr-TR" sz="3200" noProof="1">
                <a:cs typeface="Calibri"/>
              </a:rPr>
              <a:t>MOD35_L2 (61) </a:t>
            </a:r>
            <a:endParaRPr lang="tr-TR" sz="3200" dirty="0">
              <a:cs typeface="Calibri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tr-TR" sz="3200" noProof="1">
                <a:cs typeface="Calibri"/>
              </a:rPr>
              <a:t>Uzun Dönem (2000-2019)</a:t>
            </a:r>
            <a:endParaRPr lang="tr-TR" sz="3200" dirty="0">
              <a:cs typeface="Calibri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tr-TR" sz="3200" dirty="0">
                <a:cs typeface="Calibri"/>
              </a:rPr>
              <a:t>Gece Yarısı (</a:t>
            </a:r>
            <a:r>
              <a:rPr lang="tr-TR" sz="3200" dirty="0" err="1">
                <a:cs typeface="Calibri"/>
              </a:rPr>
              <a:t>Terra</a:t>
            </a:r>
            <a:r>
              <a:rPr lang="tr-TR" sz="3200" dirty="0">
                <a:cs typeface="Calibri"/>
              </a:rPr>
              <a:t>)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tr-TR" sz="3200" noProof="1">
                <a:cs typeface="Calibri"/>
              </a:rPr>
              <a:t>~1.000.000 hdf -&gt; 2 ay</a:t>
            </a:r>
            <a:endParaRPr lang="tr-TR" sz="3200" dirty="0">
              <a:cs typeface="Calibri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tr-TR" sz="3200" noProof="1">
                <a:cs typeface="Calibri"/>
              </a:rPr>
              <a:t>5.5 TB </a:t>
            </a:r>
            <a:endParaRPr lang="tr-TR" sz="3200" dirty="0">
              <a:cs typeface="Calibri"/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tr-TR" sz="3200" b="1" noProof="1">
                <a:cs typeface="Calibri"/>
              </a:rPr>
              <a:t>5kmx5km (Resampling) -&gt; 250mx250m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,Sans-Serif" panose="020B0604020202020204" pitchFamily="34" charset="0"/>
              <a:buChar char="Ø"/>
            </a:pPr>
            <a:r>
              <a:rPr lang="tr-TR" sz="3200" noProof="1">
                <a:cs typeface="Calibri"/>
              </a:rPr>
              <a:t>8.6μm-11μm</a:t>
            </a:r>
            <a:endParaRPr lang="tr-TR" sz="3200" dirty="0">
              <a:cs typeface="Calibri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3200" i="1" noProof="1">
                <a:solidFill>
                  <a:srgbClr val="FF0000"/>
                </a:solidFill>
                <a:cs typeface="Calibri"/>
              </a:rPr>
              <a:t>https://ladsweb.modaps.eosdis.nasa.gov</a:t>
            </a:r>
            <a:endParaRPr lang="tr-TR" sz="3200" i="1" dirty="0">
              <a:solidFill>
                <a:srgbClr val="FF0000"/>
              </a:solidFill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endParaRPr lang="tr-TR" sz="3200" noProof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824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7">
            <a:extLst>
              <a:ext uri="{FF2B5EF4-FFF2-40B4-BE49-F238E27FC236}">
                <a16:creationId xmlns:a16="http://schemas.microsoft.com/office/drawing/2014/main" id="{D5311BCA-5F6C-4F17-A7EB-994324B5A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9" y="-3313"/>
            <a:ext cx="12194116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67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5" descr="metin, harita içeren bir resim&#10;&#10;Çok yüksek güvenilirlikle oluşturulmuş açıklama">
            <a:extLst>
              <a:ext uri="{FF2B5EF4-FFF2-40B4-BE49-F238E27FC236}">
                <a16:creationId xmlns:a16="http://schemas.microsoft.com/office/drawing/2014/main" id="{D1CEC066-A9C8-47F9-8BB4-2BE8EB59C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11" y="1736499"/>
            <a:ext cx="5659150" cy="3164131"/>
          </a:xfrm>
          <a:prstGeom prst="rect">
            <a:avLst/>
          </a:prstGeom>
        </p:spPr>
      </p:pic>
      <p:pic>
        <p:nvPicPr>
          <p:cNvPr id="2" name="Resim 2">
            <a:extLst>
              <a:ext uri="{FF2B5EF4-FFF2-40B4-BE49-F238E27FC236}">
                <a16:creationId xmlns:a16="http://schemas.microsoft.com/office/drawing/2014/main" id="{BD22C407-08CC-4375-9177-3DA7310C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60" y="871300"/>
            <a:ext cx="5846889" cy="499392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E16F4A4-06CF-4FF3-A621-7B7E55063DF7}"/>
              </a:ext>
            </a:extLst>
          </p:cNvPr>
          <p:cNvSpPr txBox="1"/>
          <p:nvPr/>
        </p:nvSpPr>
        <p:spPr>
          <a:xfrm>
            <a:off x="2481312" y="190264"/>
            <a:ext cx="683622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noProof="1">
                <a:solidFill>
                  <a:srgbClr val="333333"/>
                </a:solidFill>
                <a:latin typeface="Arial"/>
                <a:ea typeface="Verdana"/>
                <a:cs typeface="Arial"/>
              </a:rPr>
              <a:t>Türkiye gözlemevleri </a:t>
            </a:r>
            <a:r>
              <a:rPr lang="en-US" sz="2400" noProof="1">
                <a:solidFill>
                  <a:srgbClr val="333333"/>
                </a:solidFill>
                <a:latin typeface="Arial"/>
                <a:ea typeface="Verdana"/>
                <a:cs typeface="Arial"/>
              </a:rPr>
              <a:t>(Batıdan Doğuya doğru) </a:t>
            </a:r>
            <a:endParaRPr lang="en-US" sz="2400" noProof="1">
              <a:latin typeface="Arial"/>
              <a:cs typeface="Arial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418BF58-9995-4718-B684-ED358C48CAE3}"/>
              </a:ext>
            </a:extLst>
          </p:cNvPr>
          <p:cNvSpPr txBox="1"/>
          <p:nvPr/>
        </p:nvSpPr>
        <p:spPr>
          <a:xfrm>
            <a:off x="7405009" y="5859933"/>
            <a:ext cx="525458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/>
              <a:t>Kaynak: http://gis.dag-tr.org/CBS/Katman</a:t>
            </a:r>
            <a:endParaRPr lang="tr-TR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93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 descr="metin, harita içeren bir resim&#10;&#10;Çok yüksek güvenilirlikle oluşturulmuş açıklama">
            <a:extLst>
              <a:ext uri="{FF2B5EF4-FFF2-40B4-BE49-F238E27FC236}">
                <a16:creationId xmlns:a16="http://schemas.microsoft.com/office/drawing/2014/main" id="{81D9B531-2ECA-40B1-A045-7F9CFFD4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" y="-1311"/>
            <a:ext cx="12189512" cy="63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3">
            <a:extLst>
              <a:ext uri="{FF2B5EF4-FFF2-40B4-BE49-F238E27FC236}">
                <a16:creationId xmlns:a16="http://schemas.microsoft.com/office/drawing/2014/main" id="{D9741E63-BD8D-4C80-80BD-81604908A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8" y="-5273"/>
            <a:ext cx="12201937" cy="63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7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87630E4-840D-4D13-9D65-1E8E61EF8D3E}"/>
              </a:ext>
            </a:extLst>
          </p:cNvPr>
          <p:cNvSpPr>
            <a:spLocks noGrp="1"/>
          </p:cNvSpPr>
          <p:nvPr/>
        </p:nvSpPr>
        <p:spPr>
          <a:xfrm>
            <a:off x="401509" y="177997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>
                <a:solidFill>
                  <a:srgbClr val="000000"/>
                </a:solidFill>
                <a:cs typeface="Calibri Light"/>
              </a:rPr>
              <a:t>Bu çalışmada;</a:t>
            </a:r>
            <a:endParaRPr lang="tr-TR">
              <a:solidFill>
                <a:srgbClr val="0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60866F-5FF5-4CE9-9E87-C3A054327042}"/>
              </a:ext>
            </a:extLst>
          </p:cNvPr>
          <p:cNvSpPr>
            <a:spLocks noGrp="1"/>
          </p:cNvSpPr>
          <p:nvPr/>
        </p:nvSpPr>
        <p:spPr>
          <a:xfrm>
            <a:off x="278477" y="1310384"/>
            <a:ext cx="11723552" cy="4815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,Sans-Serif" panose="020B0604020202020204" pitchFamily="34" charset="0"/>
              <a:buChar char="Ø"/>
            </a:pPr>
            <a:r>
              <a:rPr lang="tr-TR" sz="3200">
                <a:cs typeface="Calibri"/>
              </a:rPr>
              <a:t>Küresel bulutluluk 2000-2019 için elde edilmiştir.</a:t>
            </a:r>
            <a:endParaRPr lang="en-US" sz="3200">
              <a:cs typeface="Calibri"/>
            </a:endParaRPr>
          </a:p>
          <a:p>
            <a:pPr>
              <a:lnSpc>
                <a:spcPct val="150000"/>
              </a:lnSpc>
              <a:buFont typeface="Wingdings" panose="020B0604020202020204" pitchFamily="34" charset="0"/>
              <a:buChar char="Ø"/>
            </a:pPr>
            <a:r>
              <a:rPr lang="tr-TR" sz="3200" dirty="0">
                <a:cs typeface="Calibri"/>
              </a:rPr>
              <a:t>Astronomik nedenler</a:t>
            </a:r>
            <a:r>
              <a:rPr lang="tr-TR" sz="3200" noProof="1">
                <a:cs typeface="Calibri"/>
              </a:rPr>
              <a:t>le Terra/M</a:t>
            </a:r>
            <a:r>
              <a:rPr lang="tr-TR" sz="3200" dirty="0">
                <a:cs typeface="Calibri"/>
              </a:rPr>
              <a:t>ODIS gece görüntüleri kullanılmıştır.</a:t>
            </a:r>
          </a:p>
          <a:p>
            <a:pPr>
              <a:lnSpc>
                <a:spcPct val="150000"/>
              </a:lnSpc>
              <a:buFont typeface="Wingdings" panose="020B0604020202020204" pitchFamily="34" charset="0"/>
              <a:buChar char="Ø"/>
            </a:pPr>
            <a:r>
              <a:rPr lang="tr-TR" sz="3200" dirty="0">
                <a:cs typeface="Calibri"/>
              </a:rPr>
              <a:t>Bulutluluk görüntüleri 5kmx5km yersel çözünürlükte üretilmiştir.</a:t>
            </a:r>
          </a:p>
          <a:p>
            <a:pPr>
              <a:lnSpc>
                <a:spcPct val="150000"/>
              </a:lnSpc>
              <a:buFont typeface="Wingdings" panose="020B0604020202020204" pitchFamily="34" charset="0"/>
              <a:buChar char="Ø"/>
            </a:pPr>
            <a:r>
              <a:rPr lang="tr-TR" sz="3200">
                <a:cs typeface="Calibri"/>
              </a:rPr>
              <a:t>Gözlemevlerinin uzun dönemli(19 yıl) bulutluluğu belirlenmiştir.</a:t>
            </a:r>
          </a:p>
          <a:p>
            <a:pPr>
              <a:buFont typeface="Wingdings" panose="020B0604020202020204" pitchFamily="34" charset="0"/>
              <a:buChar char="Ø"/>
            </a:pPr>
            <a:endParaRPr lang="tr-TR" dirty="0"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endParaRPr lang="tr-T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740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5A81B692-DB34-4712-8FE2-DAA924BC1631}"/>
              </a:ext>
            </a:extLst>
          </p:cNvPr>
          <p:cNvSpPr/>
          <p:nvPr/>
        </p:nvSpPr>
        <p:spPr>
          <a:xfrm>
            <a:off x="1480238" y="3805059"/>
            <a:ext cx="9113893" cy="138499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800" i="1" dirty="0">
              <a:cs typeface="Calibri"/>
            </a:endParaRPr>
          </a:p>
          <a:p>
            <a:pPr algn="ctr"/>
            <a:r>
              <a:rPr lang="tr-TR" sz="2800" i="1" dirty="0">
                <a:cs typeface="Calibri"/>
              </a:rPr>
              <a:t>Bu çalışma TÜBİTAK 117F309 </a:t>
            </a:r>
            <a:r>
              <a:rPr lang="tr-TR" sz="2800" i="1" dirty="0" err="1">
                <a:cs typeface="Calibri"/>
              </a:rPr>
              <a:t>nolu</a:t>
            </a:r>
            <a:r>
              <a:rPr lang="tr-TR" sz="2800" i="1" dirty="0">
                <a:cs typeface="Calibri"/>
              </a:rPr>
              <a:t> projeye tarafından desteklenmiştir.</a:t>
            </a:r>
            <a:endParaRPr lang="tr-TR" i="1">
              <a:cs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8D92839-0F86-42C8-BB0F-FA649054A66A}"/>
              </a:ext>
            </a:extLst>
          </p:cNvPr>
          <p:cNvSpPr txBox="1"/>
          <p:nvPr/>
        </p:nvSpPr>
        <p:spPr>
          <a:xfrm>
            <a:off x="4047067" y="1538817"/>
            <a:ext cx="3960283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tr-TR" sz="5400" i="1" dirty="0">
                <a:cs typeface="Calibri"/>
              </a:rPr>
              <a:t>Teşekkürler...</a:t>
            </a:r>
          </a:p>
        </p:txBody>
      </p:sp>
    </p:spTree>
    <p:extLst>
      <p:ext uri="{BB962C8B-B14F-4D97-AF65-F5344CB8AC3E}">
        <p14:creationId xmlns:p14="http://schemas.microsoft.com/office/powerpoint/2010/main" val="3242440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CAAFF0E-30D8-4CE8-83F6-19E0447E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13" y="212519"/>
            <a:ext cx="10058400" cy="1450757"/>
          </a:xfrm>
        </p:spPr>
        <p:txBody>
          <a:bodyPr/>
          <a:lstStyle/>
          <a:p>
            <a:r>
              <a:rPr lang="tr-TR" dirty="0">
                <a:cs typeface="Calibri Light"/>
              </a:rPr>
              <a:t>Bulutluluk;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75C149-8E79-4D10-B545-606010449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613" y="1517651"/>
            <a:ext cx="10058400" cy="1949027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buFont typeface="Wingdings" panose="020F0502020204030204" pitchFamily="34" charset="0"/>
              <a:buChar char="Ø"/>
            </a:pPr>
            <a:endParaRPr lang="tr-TR" sz="3600" dirty="0">
              <a:cs typeface="Calibri"/>
            </a:endParaRPr>
          </a:p>
          <a:p>
            <a:pPr>
              <a:buFont typeface="Wingdings" panose="020F0502020204030204" pitchFamily="34" charset="0"/>
              <a:buChar char="Ø"/>
            </a:pPr>
            <a:r>
              <a:rPr lang="tr-TR" sz="3600" noProof="1">
                <a:cs typeface="Calibri"/>
              </a:rPr>
              <a:t>Belirli bir bölgeden gözlenen, bulutlar ile kaplanmış gökyüzününün oranı olarak tanımlanır</a:t>
            </a:r>
            <a:r>
              <a:rPr lang="tr-TR" sz="3600" baseline="30000" noProof="1">
                <a:cs typeface="Calibri"/>
              </a:rPr>
              <a:t>1</a:t>
            </a:r>
            <a:r>
              <a:rPr lang="tr-TR" sz="3600" noProof="1">
                <a:cs typeface="Calibri"/>
              </a:rPr>
              <a:t>.</a:t>
            </a:r>
          </a:p>
          <a:p>
            <a:pPr>
              <a:buFont typeface="Wingdings" panose="020F0502020204030204" pitchFamily="34" charset="0"/>
              <a:buChar char="Ø"/>
            </a:pPr>
            <a:r>
              <a:rPr lang="tr-TR" sz="3600" noProof="1">
                <a:cs typeface="Calibri"/>
              </a:rPr>
              <a:t>Dünyada anlık olarak %40 bulutlar ile kaplıdır</a:t>
            </a:r>
            <a:r>
              <a:rPr lang="tr-TR" sz="3600" baseline="30000" noProof="1">
                <a:cs typeface="Calibri"/>
              </a:rPr>
              <a:t>2</a:t>
            </a:r>
            <a:r>
              <a:rPr lang="tr-TR" sz="3600" noProof="1">
                <a:cs typeface="Calibri"/>
              </a:rPr>
              <a:t>.</a:t>
            </a:r>
            <a:endParaRPr lang="tr-TR" dirty="0"/>
          </a:p>
          <a:p>
            <a:pPr marL="0" indent="0">
              <a:buNone/>
            </a:pPr>
            <a:endParaRPr lang="tr-TR" sz="3600" noProof="1">
              <a:cs typeface="Calibri"/>
            </a:endParaRPr>
          </a:p>
          <a:p>
            <a:pPr marL="0" indent="0">
              <a:buNone/>
            </a:pPr>
            <a:r>
              <a:rPr lang="tr-TR" sz="2400" b="1" baseline="30000" noProof="1">
                <a:cs typeface="Calibri"/>
              </a:rPr>
              <a:t>1;Huschke, Ralph E. (1970) [1959]. "Cloud cover". Glossary of Meteorology (2nd ed.). Boston: American Meteorological Society. Retrieved August 24, 2013.</a:t>
            </a:r>
          </a:p>
          <a:p>
            <a:pPr>
              <a:buNone/>
            </a:pPr>
            <a:r>
              <a:rPr lang="tr-TR" sz="2400" b="1" baseline="30000" noProof="1">
                <a:cs typeface="Calibri"/>
              </a:rPr>
              <a:t>2:Salvador et al. 2013</a:t>
            </a:r>
            <a:endParaRPr lang="tr-TR" dirty="0"/>
          </a:p>
          <a:p>
            <a:pPr marL="0" indent="0">
              <a:buNone/>
            </a:pPr>
            <a:endParaRPr lang="tr-TR" sz="2400" b="1" baseline="30000" noProof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05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CAAFF0E-30D8-4CE8-83F6-19E0447E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696" y="254853"/>
            <a:ext cx="10058400" cy="1450757"/>
          </a:xfrm>
        </p:spPr>
        <p:txBody>
          <a:bodyPr/>
          <a:lstStyle/>
          <a:p>
            <a:r>
              <a:rPr lang="tr-TR" dirty="0">
                <a:cs typeface="Calibri Light"/>
              </a:rPr>
              <a:t>Bulutlar;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75C149-8E79-4D10-B545-606010449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696" y="2015067"/>
            <a:ext cx="10058400" cy="4023360"/>
          </a:xfrm>
        </p:spPr>
        <p:txBody>
          <a:bodyPr vert="horz" lIns="0" tIns="45720" rIns="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spcAft>
                <a:spcPts val="601"/>
              </a:spcAft>
              <a:buFont typeface="Arial,Sans-Serif" panose="020F0502020204030204" pitchFamily="34" charset="0"/>
              <a:buChar char="•"/>
            </a:pPr>
            <a:r>
              <a:rPr lang="tr-TR" sz="320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Küresel Enerji Döngüsü</a:t>
            </a:r>
            <a:endParaRPr lang="en-US" sz="3200" dirty="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spcAft>
                <a:spcPts val="601"/>
              </a:spcAft>
              <a:buFont typeface="Arial,Sans-Serif" panose="020F0502020204030204" pitchFamily="34" charset="0"/>
              <a:buChar char="•"/>
            </a:pPr>
            <a:r>
              <a:rPr lang="tr-TR" sz="320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Küresel Su Döngüsü</a:t>
            </a:r>
            <a:endParaRPr lang="en-US" sz="320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spcAft>
                <a:spcPts val="601"/>
              </a:spcAft>
              <a:buFont typeface="Arial,Sans-Serif" panose="020F0502020204030204" pitchFamily="34" charset="0"/>
              <a:buChar char="•"/>
            </a:pPr>
            <a:r>
              <a:rPr lang="tr-TR" sz="320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İklim Değişikliği</a:t>
            </a:r>
            <a:endParaRPr lang="en-US" sz="320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spcAft>
                <a:spcPts val="601"/>
              </a:spcAft>
              <a:buFont typeface="Arial,Sans-Serif" panose="020F0502020204030204" pitchFamily="34" charset="0"/>
              <a:buChar char="•"/>
            </a:pPr>
            <a:r>
              <a:rPr lang="tr-TR" sz="320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Astronomi</a:t>
            </a:r>
          </a:p>
          <a:p>
            <a:pPr marL="0" indent="0">
              <a:lnSpc>
                <a:spcPct val="100000"/>
              </a:lnSpc>
              <a:spcBef>
                <a:spcPct val="20000"/>
              </a:spcBef>
              <a:spcAft>
                <a:spcPts val="601"/>
              </a:spcAft>
              <a:buNone/>
            </a:pPr>
            <a:r>
              <a:rPr lang="tr-TR" sz="3200" dirty="0">
                <a:solidFill>
                  <a:schemeClr val="accent5">
                    <a:lumMod val="50000"/>
                  </a:schemeClr>
                </a:solidFill>
                <a:cs typeface="Calibri"/>
              </a:rPr>
              <a:t>için önemlidir.</a:t>
            </a:r>
          </a:p>
          <a:p>
            <a:endParaRPr lang="tr-TR" dirty="0">
              <a:cs typeface="Calibri"/>
            </a:endParaRPr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1C26D11F-AD0F-433C-82B8-D96FB7F3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310" y="1704067"/>
            <a:ext cx="4473804" cy="36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94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>
            <a:extLst>
              <a:ext uri="{FF2B5EF4-FFF2-40B4-BE49-F238E27FC236}">
                <a16:creationId xmlns:a16="http://schemas.microsoft.com/office/drawing/2014/main" id="{176F5697-D469-438C-80DD-10227DCBCC46}"/>
              </a:ext>
            </a:extLst>
          </p:cNvPr>
          <p:cNvSpPr>
            <a:spLocks noGrp="1"/>
          </p:cNvSpPr>
          <p:nvPr/>
        </p:nvSpPr>
        <p:spPr>
          <a:xfrm>
            <a:off x="550945" y="2691105"/>
            <a:ext cx="32206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noProof="1">
                <a:solidFill>
                  <a:schemeClr val="bg1"/>
                </a:solidFill>
                <a:latin typeface="Calibri"/>
                <a:cs typeface="Calibri"/>
              </a:rPr>
              <a:t>Astronomi</a:t>
            </a:r>
          </a:p>
        </p:txBody>
      </p:sp>
      <p:sp>
        <p:nvSpPr>
          <p:cNvPr id="7" name="Metin Yer Tutucusu 3">
            <a:extLst>
              <a:ext uri="{FF2B5EF4-FFF2-40B4-BE49-F238E27FC236}">
                <a16:creationId xmlns:a16="http://schemas.microsoft.com/office/drawing/2014/main" id="{78795778-79CE-4E29-BFD5-9973692D3450}"/>
              </a:ext>
            </a:extLst>
          </p:cNvPr>
          <p:cNvSpPr>
            <a:spLocks noGrp="1"/>
          </p:cNvSpPr>
          <p:nvPr/>
        </p:nvSpPr>
        <p:spPr>
          <a:xfrm>
            <a:off x="4076539" y="305268"/>
            <a:ext cx="4455076" cy="5719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1" indent="-342900" algn="just">
              <a:buFont typeface="Wingdings" panose="020B0604020202020204" pitchFamily="34" charset="0"/>
              <a:buChar char="§"/>
            </a:pPr>
            <a:r>
              <a:rPr lang="en-US" sz="3200" noProof="1"/>
              <a:t>Yoğuşabilir su buharı, </a:t>
            </a:r>
            <a:endParaRPr lang="en-US" sz="3200" noProof="1">
              <a:cs typeface="Calibri" panose="020F0502020204030204"/>
            </a:endParaRPr>
          </a:p>
          <a:p>
            <a:pPr marL="228600" lvl="1" algn="just"/>
            <a:endParaRPr lang="en-US" sz="3200" noProof="1">
              <a:cs typeface="Calibri" panose="020F0502020204030204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525682D-15F5-4211-9F39-26022BAE4407}"/>
              </a:ext>
            </a:extLst>
          </p:cNvPr>
          <p:cNvSpPr txBox="1"/>
          <p:nvPr/>
        </p:nvSpPr>
        <p:spPr>
          <a:xfrm>
            <a:off x="3831166" y="2099734"/>
            <a:ext cx="3767667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14400" lvl="1" indent="-457200" algn="just">
              <a:buFont typeface="Wingdings"/>
              <a:buChar char="§"/>
            </a:pPr>
            <a:r>
              <a:rPr lang="en-US" sz="3200" noProof="1">
                <a:cs typeface="Arial"/>
              </a:rPr>
              <a:t> Rüzgar,  </a:t>
            </a:r>
            <a:r>
              <a:rPr lang="en-US" sz="3200" dirty="0">
                <a:cs typeface="Arial"/>
              </a:rPr>
              <a:t>​</a:t>
            </a:r>
            <a:endParaRPr lang="en-US" sz="3200" dirty="0">
              <a:cs typeface="Calibri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7845CF1-34D9-45D3-92B1-C354EE05A9C5}"/>
              </a:ext>
            </a:extLst>
          </p:cNvPr>
          <p:cNvSpPr txBox="1"/>
          <p:nvPr/>
        </p:nvSpPr>
        <p:spPr>
          <a:xfrm>
            <a:off x="3831167" y="1189566"/>
            <a:ext cx="5831417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14400" lvl="1" indent="-457200" algn="just">
              <a:buFont typeface="Wingdings"/>
              <a:buChar char="§"/>
            </a:pPr>
            <a:r>
              <a:rPr lang="en-US" sz="3200" noProof="1">
                <a:cs typeface="Arial"/>
              </a:rPr>
              <a:t>Aeresoller,​​</a:t>
            </a:r>
            <a:endParaRPr lang="en-US" sz="3200" noProof="1">
              <a:cs typeface="Calibri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A832FC1-14AF-46AC-BD93-FC6C0F09670C}"/>
              </a:ext>
            </a:extLst>
          </p:cNvPr>
          <p:cNvSpPr txBox="1"/>
          <p:nvPr/>
        </p:nvSpPr>
        <p:spPr>
          <a:xfrm>
            <a:off x="3831167" y="2882900"/>
            <a:ext cx="6096000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 algn="just">
              <a:buFont typeface="Wingdings"/>
              <a:buChar char="§"/>
            </a:pPr>
            <a:r>
              <a:rPr lang="en-US" sz="3200" noProof="1">
                <a:cs typeface="Arial"/>
              </a:rPr>
              <a:t>   Atmosferik türbülans, ​​​</a:t>
            </a:r>
            <a:endParaRPr lang="en-US" sz="3200" noProof="1">
              <a:cs typeface="Calibri" panose="020F0502020204030204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DD1C26D-83CA-45F8-91A1-3F6117B71812}"/>
              </a:ext>
            </a:extLst>
          </p:cNvPr>
          <p:cNvSpPr txBox="1"/>
          <p:nvPr/>
        </p:nvSpPr>
        <p:spPr>
          <a:xfrm>
            <a:off x="3831167" y="4555066"/>
            <a:ext cx="6096000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14400" lvl="1" indent="-457200" algn="just">
              <a:buFont typeface="Wingdings"/>
              <a:buChar char="§"/>
            </a:pPr>
            <a:r>
              <a:rPr lang="en-US" sz="3200" noProof="1">
                <a:cs typeface="Arial"/>
              </a:rPr>
              <a:t>Yükseklik vb.​​​​</a:t>
            </a:r>
            <a:endParaRPr lang="en-US" noProof="1">
              <a:latin typeface="&amp;quot"/>
              <a:cs typeface="Calibri" panose="020F050202020403020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9D876B4-7107-477A-8AF9-CA32A2A6BD30}"/>
              </a:ext>
            </a:extLst>
          </p:cNvPr>
          <p:cNvSpPr txBox="1"/>
          <p:nvPr/>
        </p:nvSpPr>
        <p:spPr>
          <a:xfrm>
            <a:off x="3831167" y="3729566"/>
            <a:ext cx="6096000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14400" lvl="1" indent="-457200" algn="just">
              <a:buFont typeface="Wingdings"/>
              <a:buChar char="§"/>
            </a:pPr>
            <a:r>
              <a:rPr lang="en-US" sz="3200" noProof="1">
                <a:cs typeface="Arial"/>
              </a:rPr>
              <a:t>Işık baskısı,</a:t>
            </a:r>
            <a:r>
              <a:rPr lang="en-US" sz="3200" dirty="0">
                <a:cs typeface="Arial"/>
              </a:rPr>
              <a:t> ​​​​</a:t>
            </a:r>
            <a:r>
              <a:rPr lang="tr-TR" sz="3200" dirty="0">
                <a:cs typeface="Arial"/>
              </a:rPr>
              <a:t>​</a:t>
            </a:r>
            <a:endParaRPr lang="tr-TR" sz="3200" dirty="0">
              <a:cs typeface="Calibri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FA014B3-9D88-471A-8F8E-AC76CF076759}"/>
              </a:ext>
            </a:extLst>
          </p:cNvPr>
          <p:cNvSpPr txBox="1"/>
          <p:nvPr/>
        </p:nvSpPr>
        <p:spPr>
          <a:xfrm>
            <a:off x="3831168" y="5803900"/>
            <a:ext cx="6096000" cy="160043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just">
              <a:buChar char="•"/>
            </a:pPr>
            <a:r>
              <a:rPr lang="en-US" sz="4000" dirty="0">
                <a:solidFill>
                  <a:srgbClr val="FF0000"/>
                </a:solidFill>
                <a:cs typeface="Arial"/>
              </a:rPr>
              <a:t>BULUTLULUK !!!</a:t>
            </a:r>
            <a:r>
              <a:rPr lang="en-US" sz="4000" dirty="0">
                <a:cs typeface="Arial"/>
              </a:rPr>
              <a:t>​​​​​</a:t>
            </a:r>
            <a:endParaRPr lang="en-US" sz="4000">
              <a:cs typeface="Calibri"/>
            </a:endParaRPr>
          </a:p>
          <a:p>
            <a:r>
              <a:rPr lang="tr-TR" sz="4000" dirty="0">
                <a:latin typeface="Arial"/>
              </a:rPr>
              <a:t>​</a:t>
            </a:r>
            <a:r>
              <a:rPr lang="en-US" sz="4000" dirty="0">
                <a:latin typeface="Arial"/>
              </a:rPr>
              <a:t>​​</a:t>
            </a:r>
            <a:endParaRPr lang="en-US" sz="4000">
              <a:latin typeface="Arial"/>
              <a:cs typeface="Arial"/>
            </a:endParaRPr>
          </a:p>
          <a:p>
            <a:endParaRPr lang="tr-TR">
              <a:latin typeface="&amp;quot"/>
            </a:endParaRPr>
          </a:p>
        </p:txBody>
      </p:sp>
    </p:spTree>
    <p:extLst>
      <p:ext uri="{BB962C8B-B14F-4D97-AF65-F5344CB8AC3E}">
        <p14:creationId xmlns:p14="http://schemas.microsoft.com/office/powerpoint/2010/main" val="3140498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4B1D99EB-1B9A-4100-926E-07FF489AAD45}"/>
              </a:ext>
            </a:extLst>
          </p:cNvPr>
          <p:cNvSpPr/>
          <p:nvPr/>
        </p:nvSpPr>
        <p:spPr>
          <a:xfrm>
            <a:off x="1366400" y="72098"/>
            <a:ext cx="10056043" cy="58477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3200" noProof="1"/>
              <a:t>Bulut tahminleri için kullanılan tekniklerden bazıları:</a:t>
            </a:r>
            <a:endParaRPr lang="en-US" sz="3200" noProof="1">
              <a:cs typeface="Calibri"/>
            </a:endParaRPr>
          </a:p>
        </p:txBody>
      </p:sp>
      <p:pic>
        <p:nvPicPr>
          <p:cNvPr id="6" name="Resim 6" descr="gök, çayır, açık hava, bulutlar içeren bir resim&#10;&#10;Çok yüksek güvenilirlikle oluşturulmuş açıklama">
            <a:extLst>
              <a:ext uri="{FF2B5EF4-FFF2-40B4-BE49-F238E27FC236}">
                <a16:creationId xmlns:a16="http://schemas.microsoft.com/office/drawing/2014/main" id="{FDAE86CD-FE6B-4917-902D-0260C43F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91210"/>
            <a:ext cx="3547532" cy="1783080"/>
          </a:xfrm>
          <a:prstGeom prst="rect">
            <a:avLst/>
          </a:prstGeom>
        </p:spPr>
      </p:pic>
      <p:pic>
        <p:nvPicPr>
          <p:cNvPr id="2" name="Resim 2" descr="iç mekan, oturma içeren bir resim&#10;&#10;Yüksek güvenilirlikle oluşturulmuş açıklama">
            <a:extLst>
              <a:ext uri="{FF2B5EF4-FFF2-40B4-BE49-F238E27FC236}">
                <a16:creationId xmlns:a16="http://schemas.microsoft.com/office/drawing/2014/main" id="{8956FB42-5A2B-4DE8-A6C2-0CA6AE4A3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72538"/>
            <a:ext cx="3547533" cy="1765840"/>
          </a:xfrm>
          <a:prstGeom prst="rect">
            <a:avLst/>
          </a:prstGeom>
        </p:spPr>
      </p:pic>
      <p:pic>
        <p:nvPicPr>
          <p:cNvPr id="4" name="Resim 6" descr="uydu, ulaşım içeren bir resim&#10;&#10;Çok yüksek güvenilirlikle oluşturulmuş açıklama">
            <a:extLst>
              <a:ext uri="{FF2B5EF4-FFF2-40B4-BE49-F238E27FC236}">
                <a16:creationId xmlns:a16="http://schemas.microsoft.com/office/drawing/2014/main" id="{323F8032-8986-4EE4-AD20-191E9AFA5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403002"/>
            <a:ext cx="3547533" cy="1830246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9AA0662C-3471-4534-81B2-C48AE562447C}"/>
              </a:ext>
            </a:extLst>
          </p:cNvPr>
          <p:cNvSpPr/>
          <p:nvPr/>
        </p:nvSpPr>
        <p:spPr>
          <a:xfrm>
            <a:off x="4087376" y="1097497"/>
            <a:ext cx="6081976" cy="58477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3200" dirty="0" err="1">
                <a:cs typeface="Calibri"/>
              </a:rPr>
              <a:t>Sinoptik</a:t>
            </a:r>
            <a:r>
              <a:rPr lang="tr-TR" sz="3200" dirty="0">
                <a:cs typeface="Calibri"/>
              </a:rPr>
              <a:t> Meteoroloji Gözlemleri</a:t>
            </a:r>
          </a:p>
        </p:txBody>
      </p:sp>
      <p:sp>
        <p:nvSpPr>
          <p:cNvPr id="9" name="Metin Yer Tutucusu 3">
            <a:extLst>
              <a:ext uri="{FF2B5EF4-FFF2-40B4-BE49-F238E27FC236}">
                <a16:creationId xmlns:a16="http://schemas.microsoft.com/office/drawing/2014/main" id="{E0037EFA-AB96-4A4C-989C-C8BF767A8ADB}"/>
              </a:ext>
            </a:extLst>
          </p:cNvPr>
          <p:cNvSpPr txBox="1">
            <a:spLocks/>
          </p:cNvSpPr>
          <p:nvPr/>
        </p:nvSpPr>
        <p:spPr>
          <a:xfrm>
            <a:off x="4083530" y="2021225"/>
            <a:ext cx="5343604" cy="68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3200" dirty="0">
                <a:cs typeface="Calibri"/>
              </a:rPr>
              <a:t>Bulut </a:t>
            </a:r>
            <a:r>
              <a:rPr lang="tr-TR" sz="3200" dirty="0" err="1">
                <a:cs typeface="Calibri"/>
              </a:rPr>
              <a:t>Sensör</a:t>
            </a:r>
            <a:r>
              <a:rPr lang="tr-TR" sz="3200" dirty="0">
                <a:cs typeface="Calibri"/>
              </a:rPr>
              <a:t> (</a:t>
            </a:r>
            <a:r>
              <a:rPr lang="tr-TR" sz="3200" dirty="0" err="1">
                <a:cs typeface="Calibri"/>
              </a:rPr>
              <a:t>Boltwood</a:t>
            </a:r>
            <a:r>
              <a:rPr lang="tr-TR" sz="3200" dirty="0">
                <a:cs typeface="Calibri"/>
              </a:rPr>
              <a:t>)</a:t>
            </a:r>
          </a:p>
        </p:txBody>
      </p:sp>
      <p:sp>
        <p:nvSpPr>
          <p:cNvPr id="11" name="Metin Yer Tutucusu 3">
            <a:extLst>
              <a:ext uri="{FF2B5EF4-FFF2-40B4-BE49-F238E27FC236}">
                <a16:creationId xmlns:a16="http://schemas.microsoft.com/office/drawing/2014/main" id="{9F2A8B0E-0253-4096-9928-465E374F2E66}"/>
              </a:ext>
            </a:extLst>
          </p:cNvPr>
          <p:cNvSpPr txBox="1">
            <a:spLocks/>
          </p:cNvSpPr>
          <p:nvPr/>
        </p:nvSpPr>
        <p:spPr>
          <a:xfrm>
            <a:off x="4083529" y="3968559"/>
            <a:ext cx="5343604" cy="68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3200" dirty="0" err="1">
                <a:cs typeface="Calibri"/>
              </a:rPr>
              <a:t>Lidar</a:t>
            </a:r>
            <a:r>
              <a:rPr lang="tr-TR" sz="3200" dirty="0">
                <a:cs typeface="Calibri"/>
              </a:rPr>
              <a:t>, Radar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DCA79501-7E6C-4AD4-A830-DCE44EF363AF}"/>
              </a:ext>
            </a:extLst>
          </p:cNvPr>
          <p:cNvSpPr/>
          <p:nvPr/>
        </p:nvSpPr>
        <p:spPr>
          <a:xfrm>
            <a:off x="4087377" y="5058812"/>
            <a:ext cx="7388755" cy="109260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Wingdings,Sans-Serif" panose="05000000000000000000" pitchFamily="2" charset="2"/>
              <a:buChar char="§"/>
            </a:pPr>
            <a:r>
              <a:rPr lang="tr-TR" sz="3200" dirty="0"/>
              <a:t>Uydu Tabanlı Uzaktan Algılama Verileri</a:t>
            </a:r>
            <a:endParaRPr lang="en-US" sz="3200" dirty="0">
              <a:cs typeface="Calibri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tr-TR" sz="2800" dirty="0">
              <a:cs typeface="Calibri"/>
            </a:endParaRPr>
          </a:p>
        </p:txBody>
      </p:sp>
      <p:sp>
        <p:nvSpPr>
          <p:cNvPr id="14" name="Metin Yer Tutucusu 3">
            <a:extLst>
              <a:ext uri="{FF2B5EF4-FFF2-40B4-BE49-F238E27FC236}">
                <a16:creationId xmlns:a16="http://schemas.microsoft.com/office/drawing/2014/main" id="{81398990-4CD8-4856-A4ED-D09B9BB5B6E5}"/>
              </a:ext>
            </a:extLst>
          </p:cNvPr>
          <p:cNvSpPr txBox="1">
            <a:spLocks/>
          </p:cNvSpPr>
          <p:nvPr/>
        </p:nvSpPr>
        <p:spPr>
          <a:xfrm>
            <a:off x="4041199" y="3047809"/>
            <a:ext cx="5343604" cy="68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3200" dirty="0" err="1">
                <a:cs typeface="Calibri"/>
              </a:rPr>
              <a:t>All-Sky</a:t>
            </a:r>
            <a:r>
              <a:rPr lang="tr-TR" sz="3200" dirty="0">
                <a:cs typeface="Calibri"/>
              </a:rPr>
              <a:t> Kameralar</a:t>
            </a:r>
          </a:p>
        </p:txBody>
      </p:sp>
    </p:spTree>
    <p:extLst>
      <p:ext uri="{BB962C8B-B14F-4D97-AF65-F5344CB8AC3E}">
        <p14:creationId xmlns:p14="http://schemas.microsoft.com/office/powerpoint/2010/main" val="2582650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Cam sattellite - YouTube">
            <a:hlinkClick r:id="" action="ppaction://media"/>
            <a:extLst>
              <a:ext uri="{FF2B5EF4-FFF2-40B4-BE49-F238E27FC236}">
                <a16:creationId xmlns:a16="http://schemas.microsoft.com/office/drawing/2014/main" id="{538FC6C9-FBA2-4F3B-889D-7F2A7952EF00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8363" y="239713"/>
            <a:ext cx="7799387" cy="326284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F971AB9-050F-41BF-B8D2-7ABDEBC4C90E}"/>
              </a:ext>
            </a:extLst>
          </p:cNvPr>
          <p:cNvSpPr txBox="1"/>
          <p:nvPr/>
        </p:nvSpPr>
        <p:spPr>
          <a:xfrm>
            <a:off x="3333750" y="3644900"/>
            <a:ext cx="6096000" cy="28315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tr-TR" sz="3200">
                <a:cs typeface="Arial"/>
              </a:rPr>
              <a:t>Uydu verileri kullanımının avantajları:​</a:t>
            </a:r>
            <a:endParaRPr lang="tr-TR"/>
          </a:p>
          <a:p>
            <a:r>
              <a:rPr lang="tr-TR" sz="3200">
                <a:cs typeface="Arial"/>
              </a:rPr>
              <a:t>     -Maliyet ve zaman​</a:t>
            </a:r>
            <a:endParaRPr lang="tr-TR" sz="3200">
              <a:cs typeface="Calibri"/>
            </a:endParaRPr>
          </a:p>
          <a:p>
            <a:r>
              <a:rPr lang="tr-TR" sz="3200">
                <a:cs typeface="Arial"/>
              </a:rPr>
              <a:t>     -Mekânsal çözünürlük​</a:t>
            </a:r>
            <a:endParaRPr lang="tr-TR" sz="3200">
              <a:cs typeface="Calibri"/>
            </a:endParaRPr>
          </a:p>
          <a:p>
            <a:r>
              <a:rPr lang="tr-TR" sz="3200">
                <a:cs typeface="Arial"/>
              </a:rPr>
              <a:t>     -Geniş veri arşivi​</a:t>
            </a:r>
            <a:endParaRPr lang="tr-TR" sz="3200">
              <a:cs typeface="Calibri"/>
            </a:endParaRPr>
          </a:p>
          <a:p>
            <a:endParaRPr lang="tr-TR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170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1406BFC-547B-422F-9566-FC018D2A1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5166" y="227543"/>
            <a:ext cx="5607050" cy="201136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sz="3200" b="1" noProof="1">
                <a:latin typeface="Franklin Gothic Medium"/>
                <a:cs typeface="Calibri Light"/>
              </a:rPr>
              <a:t>NASA- Earth Observing System (EOS)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sz="3200" b="1" noProof="1">
                <a:latin typeface="Franklin Gothic Medium"/>
                <a:cs typeface="Calibri Light"/>
              </a:rPr>
              <a:t>-Terra (EOSam-1)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sz="3200" b="1" noProof="1">
                <a:latin typeface="Franklin Gothic Medium"/>
                <a:cs typeface="Calibri Light"/>
              </a:rPr>
              <a:t>-Aqua (EOSpm-1)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7C88CCC-FB63-4F85-AD89-89C29CF6BAD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75166" y="2445280"/>
            <a:ext cx="5614988" cy="38115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3000">
                <a:cs typeface="Calibri"/>
              </a:rPr>
              <a:t>MODIS</a:t>
            </a:r>
            <a:br>
              <a:rPr lang="en-US" sz="3000" dirty="0">
                <a:cs typeface="Calibri"/>
              </a:rPr>
            </a:br>
            <a:r>
              <a:rPr lang="en-US" sz="3000">
                <a:cs typeface="Calibri"/>
              </a:rPr>
              <a:t>(Modarate Resolution Imaging Spectroradiometer)</a:t>
            </a:r>
            <a:endParaRPr lang="en-US" sz="3000" dirty="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tr-TR" sz="3000">
                <a:cs typeface="Calibri"/>
              </a:rPr>
              <a:t>0,4 </a:t>
            </a:r>
            <a:r>
              <a:rPr lang="el-GR" sz="3000" dirty="0">
                <a:cs typeface="Calibri"/>
              </a:rPr>
              <a:t>μ</a:t>
            </a:r>
            <a:r>
              <a:rPr lang="tr-TR" sz="3000">
                <a:cs typeface="Calibri"/>
              </a:rPr>
              <a:t>m - 14 µm (36 Bant)</a:t>
            </a:r>
            <a:endParaRPr lang="en-US" sz="300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tr-TR" sz="3000">
                <a:cs typeface="Calibri"/>
              </a:rPr>
              <a:t>Günde 4 geçiş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tr-TR" sz="3000">
                <a:cs typeface="Calibri"/>
              </a:rPr>
              <a:t>Yersel çözünürlük: 250m-1km</a:t>
            </a:r>
            <a:endParaRPr lang="tr-TR" sz="30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tr-TR" sz="3200" dirty="0">
              <a:cs typeface="Calibri"/>
            </a:endParaRPr>
          </a:p>
        </p:txBody>
      </p:sp>
      <p:pic>
        <p:nvPicPr>
          <p:cNvPr id="6" name="modıs">
            <a:hlinkClick r:id="" action="ppaction://media"/>
            <a:extLst>
              <a:ext uri="{FF2B5EF4-FFF2-40B4-BE49-F238E27FC236}">
                <a16:creationId xmlns:a16="http://schemas.microsoft.com/office/drawing/2014/main" id="{84F989BD-BC70-4FF6-BC8A-3D4E11F6146A}"/>
              </a:ext>
            </a:extLst>
          </p:cNvPr>
          <p:cNvPicPr>
            <a:picLocks noGrp="1" noChangeAspect="1"/>
          </p:cNvPicPr>
          <p:nvPr>
            <p:ph type="pic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7785" r="7785"/>
          <a:stretch>
            <a:fillRect/>
          </a:stretch>
        </p:blipFill>
        <p:spPr>
          <a:xfrm>
            <a:off x="6272213" y="271463"/>
            <a:ext cx="5676370" cy="3704166"/>
          </a:xfrm>
          <a:prstGeom prst="roundRect">
            <a:avLst/>
          </a:prstGeom>
          <a:ln w="28575">
            <a:solidFill>
              <a:srgbClr val="0070C0"/>
            </a:solidFill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66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: Yuvarlatılmış Köşeler 2">
            <a:extLst>
              <a:ext uri="{FF2B5EF4-FFF2-40B4-BE49-F238E27FC236}">
                <a16:creationId xmlns:a16="http://schemas.microsoft.com/office/drawing/2014/main" id="{9DC5A851-0AFF-49CD-8AF8-440C8C7B3A3A}"/>
              </a:ext>
            </a:extLst>
          </p:cNvPr>
          <p:cNvSpPr/>
          <p:nvPr/>
        </p:nvSpPr>
        <p:spPr>
          <a:xfrm>
            <a:off x="429717" y="333079"/>
            <a:ext cx="2300990" cy="1126760"/>
          </a:xfrm>
          <a:prstGeom prst="roundRect">
            <a:avLst/>
          </a:prstGeom>
          <a:solidFill>
            <a:srgbClr val="49820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cs typeface="Calibri"/>
              </a:rPr>
              <a:t>VERİ YAPISI</a:t>
            </a:r>
            <a:endParaRPr lang="tr-TR" sz="3600" dirty="0"/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F9D0E1DE-DBAC-4D70-B4F4-22B7116EAB1C}"/>
              </a:ext>
            </a:extLst>
          </p:cNvPr>
          <p:cNvSpPr/>
          <p:nvPr/>
        </p:nvSpPr>
        <p:spPr>
          <a:xfrm>
            <a:off x="2808632" y="619965"/>
            <a:ext cx="978408" cy="459649"/>
          </a:xfrm>
          <a:prstGeom prst="rightArrow">
            <a:avLst/>
          </a:prstGeom>
          <a:solidFill>
            <a:srgbClr val="4A820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5">
            <a:extLst>
              <a:ext uri="{FF2B5EF4-FFF2-40B4-BE49-F238E27FC236}">
                <a16:creationId xmlns:a16="http://schemas.microsoft.com/office/drawing/2014/main" id="{EB491774-6FB4-46E7-A2CD-14599355F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94" y="336435"/>
            <a:ext cx="5721181" cy="1153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7" descr="ekran görüntüsü içeren bir resim&#10;&#10;Çok yüksek güvenilirlikle oluşturulmuş açıklama">
            <a:extLst>
              <a:ext uri="{FF2B5EF4-FFF2-40B4-BE49-F238E27FC236}">
                <a16:creationId xmlns:a16="http://schemas.microsoft.com/office/drawing/2014/main" id="{0B22C9A2-30C1-43D2-AC30-FC0DA1285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075" y="993468"/>
            <a:ext cx="6125882" cy="255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Resim 9" descr="ekran görüntüsü içeren bir resim&#10;&#10;Çok yüksek güvenilirlikle oluşturulmuş açıklama">
            <a:extLst>
              <a:ext uri="{FF2B5EF4-FFF2-40B4-BE49-F238E27FC236}">
                <a16:creationId xmlns:a16="http://schemas.microsoft.com/office/drawing/2014/main" id="{78379FFD-C842-4608-BEA3-5841BB31B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92" y="2356807"/>
            <a:ext cx="7829514" cy="3266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sim 14">
            <a:extLst>
              <a:ext uri="{FF2B5EF4-FFF2-40B4-BE49-F238E27FC236}">
                <a16:creationId xmlns:a16="http://schemas.microsoft.com/office/drawing/2014/main" id="{83FDBACF-0534-43A0-BBEF-4C026D7AD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373" y="3543816"/>
            <a:ext cx="4973780" cy="686354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651BEE0F-2C4B-45F3-88A7-7086A299A2DA}"/>
              </a:ext>
            </a:extLst>
          </p:cNvPr>
          <p:cNvSpPr txBox="1"/>
          <p:nvPr/>
        </p:nvSpPr>
        <p:spPr>
          <a:xfrm>
            <a:off x="8165234" y="4619457"/>
            <a:ext cx="310341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400" noProof="1">
                <a:latin typeface="Arial"/>
                <a:cs typeface="Arial"/>
              </a:rPr>
              <a:t>0-0 Cloudy</a:t>
            </a:r>
          </a:p>
          <a:p>
            <a:r>
              <a:rPr lang="tr-TR" sz="2400" noProof="1">
                <a:latin typeface="Arial"/>
                <a:cs typeface="Arial"/>
              </a:rPr>
              <a:t>0-1 Uncertain Clear</a:t>
            </a:r>
          </a:p>
          <a:p>
            <a:r>
              <a:rPr lang="tr-TR" sz="2400" noProof="1">
                <a:latin typeface="Arial"/>
                <a:cs typeface="Arial"/>
              </a:rPr>
              <a:t>1-0 Probably Clear</a:t>
            </a:r>
          </a:p>
          <a:p>
            <a:r>
              <a:rPr lang="tr-TR" sz="2400" noProof="1">
                <a:latin typeface="Arial"/>
                <a:cs typeface="Arial"/>
              </a:rPr>
              <a:t>1-1 Confident Clear</a:t>
            </a:r>
          </a:p>
        </p:txBody>
      </p:sp>
      <p:sp>
        <p:nvSpPr>
          <p:cNvPr id="2" name="Ok: Aşağı 1">
            <a:extLst>
              <a:ext uri="{FF2B5EF4-FFF2-40B4-BE49-F238E27FC236}">
                <a16:creationId xmlns:a16="http://schemas.microsoft.com/office/drawing/2014/main" id="{55FBCEE9-5124-44C8-B7CC-0A911634674E}"/>
              </a:ext>
            </a:extLst>
          </p:cNvPr>
          <p:cNvSpPr/>
          <p:nvPr/>
        </p:nvSpPr>
        <p:spPr>
          <a:xfrm>
            <a:off x="9528746" y="4146296"/>
            <a:ext cx="186976" cy="478346"/>
          </a:xfrm>
          <a:prstGeom prst="down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33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7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689256DD-83DB-437B-8C9D-6EB5F1416877}"/>
              </a:ext>
            </a:extLst>
          </p:cNvPr>
          <p:cNvSpPr txBox="1"/>
          <p:nvPr/>
        </p:nvSpPr>
        <p:spPr>
          <a:xfrm>
            <a:off x="1783555" y="6415087"/>
            <a:ext cx="9291637" cy="36933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>
                <a:cs typeface="Calibri"/>
              </a:rPr>
              <a:t>Kaynak: https://modis.gsfc.nasa.gov/sci_team/meetings/200407/presentations/atmos/Frey.pdf</a:t>
            </a:r>
            <a:endParaRPr lang="tr-TR" dirty="0">
              <a:cs typeface="Calibri"/>
            </a:endParaRPr>
          </a:p>
        </p:txBody>
      </p:sp>
      <p:pic>
        <p:nvPicPr>
          <p:cNvPr id="6" name="Resim 6">
            <a:extLst>
              <a:ext uri="{FF2B5EF4-FFF2-40B4-BE49-F238E27FC236}">
                <a16:creationId xmlns:a16="http://schemas.microsoft.com/office/drawing/2014/main" id="{97ABAC5E-3E4B-4209-9356-8B1D892D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6" y="247650"/>
            <a:ext cx="11696700" cy="59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88802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Geçmişe bakış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0</Words>
  <Application>Microsoft Office PowerPoint</Application>
  <PresentationFormat>Geniş ekran</PresentationFormat>
  <Paragraphs>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19" baseType="lpstr">
      <vt:lpstr>Geçmişe bakış</vt:lpstr>
      <vt:lpstr>Türkiye’deki Gözlemevlerinin Bulutluluk Durumu</vt:lpstr>
      <vt:lpstr>Bulutluluk;</vt:lpstr>
      <vt:lpstr>Bulutlar;</vt:lpstr>
      <vt:lpstr>PowerPoint Sunusu</vt:lpstr>
      <vt:lpstr>PowerPoint Sunusu</vt:lpstr>
      <vt:lpstr>PowerPoint Sunusu</vt:lpstr>
      <vt:lpstr>NASA- Earth Observing System (EOS) -Terra (EOSam-1) -Aqua (EOSpm-1)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/>
  <cp:lastModifiedBy/>
  <cp:revision>775</cp:revision>
  <dcterms:created xsi:type="dcterms:W3CDTF">2012-08-15T22:53:30Z</dcterms:created>
  <dcterms:modified xsi:type="dcterms:W3CDTF">2019-02-01T11:18:43Z</dcterms:modified>
</cp:coreProperties>
</file>